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9" r:id="rId2"/>
    <p:sldId id="435" r:id="rId3"/>
    <p:sldId id="448" r:id="rId4"/>
    <p:sldId id="462" r:id="rId5"/>
    <p:sldId id="463" r:id="rId6"/>
    <p:sldId id="407" r:id="rId7"/>
    <p:sldId id="433" r:id="rId8"/>
    <p:sldId id="437" r:id="rId9"/>
    <p:sldId id="439" r:id="rId10"/>
    <p:sldId id="440" r:id="rId11"/>
    <p:sldId id="409" r:id="rId12"/>
    <p:sldId id="417" r:id="rId13"/>
    <p:sldId id="421" r:id="rId14"/>
    <p:sldId id="408" r:id="rId15"/>
    <p:sldId id="427" r:id="rId16"/>
    <p:sldId id="415" r:id="rId17"/>
    <p:sldId id="426" r:id="rId18"/>
    <p:sldId id="431" r:id="rId19"/>
    <p:sldId id="400" r:id="rId20"/>
    <p:sldId id="454" r:id="rId21"/>
    <p:sldId id="461" r:id="rId22"/>
    <p:sldId id="388" r:id="rId23"/>
  </p:sldIdLst>
  <p:sldSz cx="9144000" cy="6858000" type="screen4x3"/>
  <p:notesSz cx="6735763" cy="9866313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85881" autoAdjust="0"/>
  </p:normalViewPr>
  <p:slideViewPr>
    <p:cSldViewPr snapToGrid="0" snapToObjects="1">
      <p:cViewPr varScale="1">
        <p:scale>
          <a:sx n="98" d="100"/>
          <a:sy n="98" d="100"/>
        </p:scale>
        <p:origin x="15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KCKG\Desktop\NAP_fin_analize\Analize_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KCKG\Desktop\NAP_fin_analize\Analize_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KCKG\Desktop\NAP_fin_analize\Analize_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KCKG\Desktop\NAP_fin_analize\Analize_fi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KCKG\Desktop\NAP_fin_analize\Analize_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lv-LV" sz="1600" dirty="0"/>
              <a:t>NAP struktūras pieprasījums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6909359190976241"/>
          <c:y val="0.14389677045748908"/>
          <c:w val="0.48686491346325211"/>
          <c:h val="0.65371816337955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Drīzāk piekrīt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Lielāka koncentrētība un skaidrāks fokuss</c:v>
                </c:pt>
                <c:pt idx="1">
                  <c:v>Indikatīva finanšu līdzekļu plānošana</c:v>
                </c:pt>
                <c:pt idx="2">
                  <c:v>Nozaru attīstības plānošanas dokumentu pakārtošana NAP</c:v>
                </c:pt>
                <c:pt idx="3">
                  <c:v>Vērtības un vīzija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</c:v>
                </c:pt>
                <c:pt idx="1">
                  <c:v>39</c:v>
                </c:pt>
                <c:pt idx="2">
                  <c:v>41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6-4A5D-AF36-B5D9AA3215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Piekrīt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Lielāka koncentrētība un skaidrāks fokuss</c:v>
                </c:pt>
                <c:pt idx="1">
                  <c:v>Indikatīva finanšu līdzekļu plānošana</c:v>
                </c:pt>
                <c:pt idx="2">
                  <c:v>Nozaru attīstības plānošanas dokumentu pakārtošana NAP</c:v>
                </c:pt>
                <c:pt idx="3">
                  <c:v>Vērtības un vīzija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48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6-4A5D-AF36-B5D9AA321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355328"/>
        <c:axId val="40356864"/>
      </c:barChart>
      <c:catAx>
        <c:axId val="4035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lv-LV"/>
          </a:p>
        </c:txPr>
        <c:crossAx val="40356864"/>
        <c:crosses val="autoZero"/>
        <c:auto val="1"/>
        <c:lblAlgn val="ctr"/>
        <c:lblOffset val="100"/>
        <c:noMultiLvlLbl val="0"/>
      </c:catAx>
      <c:valAx>
        <c:axId val="40356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lv-LV"/>
          </a:p>
        </c:txPr>
        <c:crossAx val="403553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0036205151775"/>
          <c:y val="5.5979149300231429E-2"/>
          <c:w val="0.61417951788284519"/>
          <c:h val="0.7960171314312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'ES fondi'!$C$1</c:f>
              <c:strCache>
                <c:ptCount val="1"/>
                <c:pt idx="0">
                  <c:v>Uz 2016.g. 31.decembri veiktās ES fondu investīcijas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758832565284185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15-4E23-81A8-EBE0FAD413CD}"/>
                </c:ext>
              </c:extLst>
            </c:dLbl>
            <c:dLbl>
              <c:idx val="1"/>
              <c:layout>
                <c:manualLayout>
                  <c:x val="6.758832565284178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15-4E23-81A8-EBE0FAD413CD}"/>
                </c:ext>
              </c:extLst>
            </c:dLbl>
            <c:dLbl>
              <c:idx val="2"/>
              <c:layout>
                <c:manualLayout>
                  <c:x val="9.318079772782243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15-4E23-81A8-EBE0FAD413CD}"/>
                </c:ext>
              </c:extLst>
            </c:dLbl>
            <c:dLbl>
              <c:idx val="3"/>
              <c:layout>
                <c:manualLayout>
                  <c:x val="4.301075268817204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15-4E23-81A8-EBE0FAD413CD}"/>
                </c:ext>
              </c:extLst>
            </c:dLbl>
            <c:dLbl>
              <c:idx val="4"/>
              <c:layout>
                <c:manualLayout>
                  <c:x val="2.25294418842806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15-4E23-81A8-EBE0FAD413CD}"/>
                </c:ext>
              </c:extLst>
            </c:dLbl>
            <c:dLbl>
              <c:idx val="5"/>
              <c:layout>
                <c:manualLayout>
                  <c:x val="2.6625704045058884E-2"/>
                  <c:y val="5.438078958405564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15-4E23-81A8-EBE0FAD413CD}"/>
                </c:ext>
              </c:extLst>
            </c:dLbl>
            <c:dLbl>
              <c:idx val="6"/>
              <c:layout>
                <c:manualLayout>
                  <c:x val="2.45775729646697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15-4E23-81A8-EBE0FAD413CD}"/>
                </c:ext>
              </c:extLst>
            </c:dLbl>
            <c:dLbl>
              <c:idx val="7"/>
              <c:layout>
                <c:manualLayout>
                  <c:x val="2.04811495337276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15-4E23-81A8-EBE0FAD413CD}"/>
                </c:ext>
              </c:extLst>
            </c:dLbl>
            <c:dLbl>
              <c:idx val="8"/>
              <c:layout>
                <c:manualLayout>
                  <c:x val="5.120311573956481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15-4E23-81A8-EBE0FAD413CD}"/>
                </c:ext>
              </c:extLst>
            </c:dLbl>
            <c:dLbl>
              <c:idx val="9"/>
              <c:layout>
                <c:manualLayout>
                  <c:x val="3.0721966205837174E-2"/>
                  <c:y val="-2.96625915248604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15-4E23-81A8-EBE0FAD413CD}"/>
                </c:ext>
              </c:extLst>
            </c:dLbl>
            <c:dLbl>
              <c:idx val="10"/>
              <c:layout>
                <c:manualLayout>
                  <c:x val="3.072196620583717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15-4E23-81A8-EBE0FAD413CD}"/>
                </c:ext>
              </c:extLst>
            </c:dLbl>
            <c:dLbl>
              <c:idx val="11"/>
              <c:layout>
                <c:manualLayout>
                  <c:x val="3.07218049356733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15-4E23-81A8-EBE0FAD413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 fondi'!$A$15:$A$17</c:f>
              <c:strCache>
                <c:ptCount val="3"/>
                <c:pt idx="0">
                  <c:v>TAUTAS SAIMNIECĪBAS IZAUGSME</c:v>
                </c:pt>
                <c:pt idx="1">
                  <c:v>CILVĒKA DROŠUMSPĒJA</c:v>
                </c:pt>
                <c:pt idx="2">
                  <c:v>IZAUGSMI ATBALSTOŠAS TERITORIJAS</c:v>
                </c:pt>
              </c:strCache>
            </c:strRef>
          </c:cat>
          <c:val>
            <c:numRef>
              <c:f>'ES fondi'!$C$15:$C$17</c:f>
              <c:numCache>
                <c:formatCode>#,##0.00,,</c:formatCode>
                <c:ptCount val="3"/>
                <c:pt idx="0">
                  <c:v>83470715.747652009</c:v>
                </c:pt>
                <c:pt idx="1">
                  <c:v>48398645.379199989</c:v>
                </c:pt>
                <c:pt idx="2">
                  <c:v>468956823.51989603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15-4E23-81A8-EBE0FAD413CD}"/>
            </c:ext>
          </c:extLst>
        </c:ser>
        <c:ser>
          <c:idx val="1"/>
          <c:order val="1"/>
          <c:tx>
            <c:strRef>
              <c:f>'ES fondi'!$G$1</c:f>
              <c:strCache>
                <c:ptCount val="1"/>
                <c:pt idx="0">
                  <c:v>Atlikušajos periodos veicamās ES fondu investīcijas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30886810072029125"/>
                  <c:y val="2.96623900194267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15-4E23-81A8-EBE0FAD413CD}"/>
                </c:ext>
              </c:extLst>
            </c:dLbl>
            <c:dLbl>
              <c:idx val="1"/>
              <c:layout>
                <c:manualLayout>
                  <c:x val="0.15975406300018949"/>
                  <c:y val="-2.335637127941764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15-4E23-81A8-EBE0FAD413CD}"/>
                </c:ext>
              </c:extLst>
            </c:dLbl>
            <c:dLbl>
              <c:idx val="2"/>
              <c:layout>
                <c:manualLayout>
                  <c:x val="0.2484758222282917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B15-4E23-81A8-EBE0FAD413CD}"/>
                </c:ext>
              </c:extLst>
            </c:dLbl>
            <c:dLbl>
              <c:idx val="3"/>
              <c:layout>
                <c:manualLayout>
                  <c:x val="0.1065028161802355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B15-4E23-81A8-EBE0FAD413CD}"/>
                </c:ext>
              </c:extLst>
            </c:dLbl>
            <c:dLbl>
              <c:idx val="4"/>
              <c:layout>
                <c:manualLayout>
                  <c:x val="7.16844265434562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B15-4E23-81A8-EBE0FAD413CD}"/>
                </c:ext>
              </c:extLst>
            </c:dLbl>
            <c:dLbl>
              <c:idx val="5"/>
              <c:layout>
                <c:manualLayout>
                  <c:x val="0.12083973374295955"/>
                  <c:y val="5.438078958405564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B15-4E23-81A8-EBE0FAD413CD}"/>
                </c:ext>
              </c:extLst>
            </c:dLbl>
            <c:dLbl>
              <c:idx val="6"/>
              <c:layout>
                <c:manualLayout>
                  <c:x val="8.39733742959549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B15-4E23-81A8-EBE0FAD413CD}"/>
                </c:ext>
              </c:extLst>
            </c:dLbl>
            <c:dLbl>
              <c:idx val="7"/>
              <c:layout>
                <c:manualLayout>
                  <c:x val="7.16844265434562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B15-4E23-81A8-EBE0FAD413CD}"/>
                </c:ext>
              </c:extLst>
            </c:dLbl>
            <c:dLbl>
              <c:idx val="8"/>
              <c:layout>
                <c:manualLayout>
                  <c:x val="0.1884280593958013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B15-4E23-81A8-EBE0FAD413CD}"/>
                </c:ext>
              </c:extLst>
            </c:dLbl>
            <c:dLbl>
              <c:idx val="9"/>
              <c:layout>
                <c:manualLayout>
                  <c:x val="0.14951356886840758"/>
                  <c:y val="-2.96625915248604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B15-4E23-81A8-EBE0FAD413CD}"/>
                </c:ext>
              </c:extLst>
            </c:dLbl>
            <c:dLbl>
              <c:idx val="10"/>
              <c:layout>
                <c:manualLayout>
                  <c:x val="0.1495135688684075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B15-4E23-81A8-EBE0FAD413CD}"/>
                </c:ext>
              </c:extLst>
            </c:dLbl>
            <c:dLbl>
              <c:idx val="11"/>
              <c:layout>
                <c:manualLayout>
                  <c:x val="0.1085509472606246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B15-4E23-81A8-EBE0FAD413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 fondi'!$A$15:$A$17</c:f>
              <c:strCache>
                <c:ptCount val="3"/>
                <c:pt idx="0">
                  <c:v>TAUTAS SAIMNIECĪBAS IZAUGSME</c:v>
                </c:pt>
                <c:pt idx="1">
                  <c:v>CILVĒKA DROŠUMSPĒJA</c:v>
                </c:pt>
                <c:pt idx="2">
                  <c:v>IZAUGSMI ATBALSTOŠAS TERITORIJAS</c:v>
                </c:pt>
              </c:strCache>
            </c:strRef>
          </c:cat>
          <c:val>
            <c:numRef>
              <c:f>'ES fondi'!$G$15:$G$17</c:f>
              <c:numCache>
                <c:formatCode>#,##0.00,,</c:formatCode>
                <c:ptCount val="3"/>
                <c:pt idx="0">
                  <c:v>2201825204.2023478</c:v>
                </c:pt>
                <c:pt idx="1">
                  <c:v>943116620.62080002</c:v>
                </c:pt>
                <c:pt idx="2">
                  <c:v>1692933094.5301042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B15-4E23-81A8-EBE0FAD413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6606976"/>
        <c:axId val="46645632"/>
      </c:barChart>
      <c:catAx>
        <c:axId val="46606976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txPr>
          <a:bodyPr rot="0" vert="horz" anchor="ctr" anchorCtr="1"/>
          <a:lstStyle/>
          <a:p>
            <a:pPr>
              <a:defRPr sz="1200"/>
            </a:pPr>
            <a:endParaRPr lang="lv-LV"/>
          </a:p>
        </c:txPr>
        <c:crossAx val="46645632"/>
        <c:crosses val="autoZero"/>
        <c:auto val="1"/>
        <c:lblAlgn val="ctr"/>
        <c:lblOffset val="100"/>
        <c:noMultiLvlLbl val="0"/>
      </c:catAx>
      <c:valAx>
        <c:axId val="46645632"/>
        <c:scaling>
          <c:orientation val="minMax"/>
        </c:scaling>
        <c:delete val="0"/>
        <c:axPos val="b"/>
        <c:majorGridlines/>
        <c:numFmt formatCode="#,##0.00,," sourceLinked="1"/>
        <c:majorTickMark val="out"/>
        <c:minorTickMark val="none"/>
        <c:tickLblPos val="nextTo"/>
        <c:crossAx val="46606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000040317540954E-2"/>
          <c:y val="0.92856383775076279"/>
          <c:w val="0.92252936124919871"/>
          <c:h val="5.3638607334320999E-2"/>
        </c:manualLayout>
      </c:layout>
      <c:overlay val="0"/>
      <c:txPr>
        <a:bodyPr/>
        <a:lstStyle/>
        <a:p>
          <a:pPr>
            <a:defRPr sz="12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452794207175712"/>
          <c:y val="5.4339616197781576E-2"/>
          <c:w val="0.42165519632626569"/>
          <c:h val="0.797656593751340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'ES fondi'!$C$1</c:f>
              <c:strCache>
                <c:ptCount val="1"/>
                <c:pt idx="0">
                  <c:v>Uz 2016.g. 31.decembri veiktās ES fondu investīcijas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758832565284185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F4-4741-BFA2-83AD15686726}"/>
                </c:ext>
              </c:extLst>
            </c:dLbl>
            <c:dLbl>
              <c:idx val="1"/>
              <c:layout>
                <c:manualLayout>
                  <c:x val="6.758832565284178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F4-4741-BFA2-83AD15686726}"/>
                </c:ext>
              </c:extLst>
            </c:dLbl>
            <c:dLbl>
              <c:idx val="2"/>
              <c:layout>
                <c:manualLayout>
                  <c:x val="7.373271889400921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F4-4741-BFA2-83AD15686726}"/>
                </c:ext>
              </c:extLst>
            </c:dLbl>
            <c:dLbl>
              <c:idx val="3"/>
              <c:layout>
                <c:manualLayout>
                  <c:x val="4.301075268817204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F4-4741-BFA2-83AD15686726}"/>
                </c:ext>
              </c:extLst>
            </c:dLbl>
            <c:dLbl>
              <c:idx val="4"/>
              <c:layout>
                <c:manualLayout>
                  <c:x val="2.25294418842806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F4-4741-BFA2-83AD15686726}"/>
                </c:ext>
              </c:extLst>
            </c:dLbl>
            <c:dLbl>
              <c:idx val="5"/>
              <c:layout>
                <c:manualLayout>
                  <c:x val="2.6625704045058884E-2"/>
                  <c:y val="5.438078958405564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F4-4741-BFA2-83AD15686726}"/>
                </c:ext>
              </c:extLst>
            </c:dLbl>
            <c:dLbl>
              <c:idx val="6"/>
              <c:layout>
                <c:manualLayout>
                  <c:x val="2.45775729646697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F4-4741-BFA2-83AD15686726}"/>
                </c:ext>
              </c:extLst>
            </c:dLbl>
            <c:dLbl>
              <c:idx val="7"/>
              <c:layout>
                <c:manualLayout>
                  <c:x val="2.04811495337276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F4-4741-BFA2-83AD15686726}"/>
                </c:ext>
              </c:extLst>
            </c:dLbl>
            <c:dLbl>
              <c:idx val="8"/>
              <c:layout>
                <c:manualLayout>
                  <c:x val="5.120311573956481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F4-4741-BFA2-83AD15686726}"/>
                </c:ext>
              </c:extLst>
            </c:dLbl>
            <c:dLbl>
              <c:idx val="9"/>
              <c:layout>
                <c:manualLayout>
                  <c:x val="3.0721966205837174E-2"/>
                  <c:y val="-2.96625915248604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F4-4741-BFA2-83AD15686726}"/>
                </c:ext>
              </c:extLst>
            </c:dLbl>
            <c:dLbl>
              <c:idx val="10"/>
              <c:layout>
                <c:manualLayout>
                  <c:x val="3.072196620583717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F4-4741-BFA2-83AD15686726}"/>
                </c:ext>
              </c:extLst>
            </c:dLbl>
            <c:dLbl>
              <c:idx val="11"/>
              <c:layout>
                <c:manualLayout>
                  <c:x val="3.07218049356733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F4-4741-BFA2-83AD15686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'ES fondi'!$A$2:$B$13</c:f>
              <c:multiLvlStrCache>
                <c:ptCount val="12"/>
                <c:lvl>
                  <c:pt idx="0">
                    <c:v>Ekonomiskās aktivitātes veicināšana reģionos – teritoriju potenciāla izmantošana</c:v>
                  </c:pt>
                  <c:pt idx="1">
                    <c:v>Pakalpojumu pieejamība līdzvērtīgāku darba iespēju un  dzīves apstākļu radīšanai</c:v>
                  </c:pt>
                  <c:pt idx="2">
                    <c:v>Dabas un kultūras kapitāla ilgtspējīga apsaimniekošana</c:v>
                  </c:pt>
                  <c:pt idx="3">
                    <c:v>Cienīgs darbs</c:v>
                  </c:pt>
                  <c:pt idx="4">
                    <c:v>Stabili pamati tautas ataudzei</c:v>
                  </c:pt>
                  <c:pt idx="5">
                    <c:v>Kompetenču attīstība</c:v>
                  </c:pt>
                  <c:pt idx="6">
                    <c:v>Vesels un darbspējīgs cilvēks</c:v>
                  </c:pt>
                  <c:pt idx="7">
                    <c:v>Cilvēku sadarbība, kultūra un pilsoniskā līdzdalība kā piederības Latvijai pamats</c:v>
                  </c:pt>
                  <c:pt idx="8">
                    <c:v>Augstražīga un eksportspējīga ražošana un starptautiski konkurētspējīgi pakalpojumi</c:v>
                  </c:pt>
                  <c:pt idx="9">
                    <c:v>Izcila uzņēmējdarbības vide</c:v>
                  </c:pt>
                  <c:pt idx="10">
                    <c:v>Attīstīta pētniecība, inovācija un augstākā izglītība</c:v>
                  </c:pt>
                  <c:pt idx="11">
                    <c:v>Energoefektivitāte un enerģijas ražošana</c:v>
                  </c:pt>
                </c:lvl>
                <c:lvl>
                  <c:pt idx="0">
                    <c:v>IZAUGSMI ATBALSTOŠAS TERITORIJAS</c:v>
                  </c:pt>
                  <c:pt idx="3">
                    <c:v>CILVĒKA DROŠUMSPĒJA</c:v>
                  </c:pt>
                  <c:pt idx="8">
                    <c:v>TAUTAS SAIMNIECĪBAS IZAUSME</c:v>
                  </c:pt>
                </c:lvl>
              </c:multiLvlStrCache>
            </c:multiLvlStrRef>
          </c:cat>
          <c:val>
            <c:numRef>
              <c:f>'ES fondi'!$C$2:$C$13</c:f>
              <c:numCache>
                <c:formatCode>#,##0.00,,</c:formatCode>
                <c:ptCount val="12"/>
                <c:pt idx="0">
                  <c:v>144099148.13009599</c:v>
                </c:pt>
                <c:pt idx="1">
                  <c:v>148179448.18559998</c:v>
                </c:pt>
                <c:pt idx="2">
                  <c:v>176678227.20420003</c:v>
                </c:pt>
                <c:pt idx="3">
                  <c:v>41927331.029999994</c:v>
                </c:pt>
                <c:pt idx="4">
                  <c:v>264625.86</c:v>
                </c:pt>
                <c:pt idx="5">
                  <c:v>30096.440000000002</c:v>
                </c:pt>
                <c:pt idx="6">
                  <c:v>620802.72</c:v>
                </c:pt>
                <c:pt idx="7">
                  <c:v>5555789.3292000024</c:v>
                </c:pt>
                <c:pt idx="8">
                  <c:v>75256465.407652006</c:v>
                </c:pt>
                <c:pt idx="9">
                  <c:v>3289108.19</c:v>
                </c:pt>
                <c:pt idx="10">
                  <c:v>193331.88999999998</c:v>
                </c:pt>
                <c:pt idx="11">
                  <c:v>4731810.26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DF4-4741-BFA2-83AD15686726}"/>
            </c:ext>
          </c:extLst>
        </c:ser>
        <c:ser>
          <c:idx val="1"/>
          <c:order val="1"/>
          <c:tx>
            <c:strRef>
              <c:f>'ES fondi'!$G$1</c:f>
              <c:strCache>
                <c:ptCount val="1"/>
                <c:pt idx="0">
                  <c:v>Atlikušajos periodos veicamās ES fondu investīcijas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351766513056835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F4-4741-BFA2-83AD15686726}"/>
                </c:ext>
              </c:extLst>
            </c:dLbl>
            <c:dLbl>
              <c:idx val="1"/>
              <c:layout>
                <c:manualLayout>
                  <c:x val="0.1904761904761904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F4-4741-BFA2-83AD15686726}"/>
                </c:ext>
              </c:extLst>
            </c:dLbl>
            <c:dLbl>
              <c:idx val="2"/>
              <c:layout>
                <c:manualLayout>
                  <c:x val="0.1290322580645161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F4-4741-BFA2-83AD15686726}"/>
                </c:ext>
              </c:extLst>
            </c:dLbl>
            <c:dLbl>
              <c:idx val="3"/>
              <c:layout>
                <c:manualLayout>
                  <c:x val="0.1065028161802355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DF4-4741-BFA2-83AD15686726}"/>
                </c:ext>
              </c:extLst>
            </c:dLbl>
            <c:dLbl>
              <c:idx val="4"/>
              <c:layout>
                <c:manualLayout>
                  <c:x val="7.16844265434562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DF4-4741-BFA2-83AD15686726}"/>
                </c:ext>
              </c:extLst>
            </c:dLbl>
            <c:dLbl>
              <c:idx val="5"/>
              <c:layout>
                <c:manualLayout>
                  <c:x val="0.12083973374295955"/>
                  <c:y val="5.438078958405564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DF4-4741-BFA2-83AD15686726}"/>
                </c:ext>
              </c:extLst>
            </c:dLbl>
            <c:dLbl>
              <c:idx val="6"/>
              <c:layout>
                <c:manualLayout>
                  <c:x val="8.39733742959549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DF4-4741-BFA2-83AD15686726}"/>
                </c:ext>
              </c:extLst>
            </c:dLbl>
            <c:dLbl>
              <c:idx val="7"/>
              <c:layout>
                <c:manualLayout>
                  <c:x val="7.16844265434562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DF4-4741-BFA2-83AD15686726}"/>
                </c:ext>
              </c:extLst>
            </c:dLbl>
            <c:dLbl>
              <c:idx val="8"/>
              <c:layout>
                <c:manualLayout>
                  <c:x val="0.1884280593958013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DF4-4741-BFA2-83AD15686726}"/>
                </c:ext>
              </c:extLst>
            </c:dLbl>
            <c:dLbl>
              <c:idx val="9"/>
              <c:layout>
                <c:manualLayout>
                  <c:x val="0.14951356886840758"/>
                  <c:y val="-2.96625915248604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DF4-4741-BFA2-83AD15686726}"/>
                </c:ext>
              </c:extLst>
            </c:dLbl>
            <c:dLbl>
              <c:idx val="10"/>
              <c:layout>
                <c:manualLayout>
                  <c:x val="0.1495135688684075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DF4-4741-BFA2-83AD15686726}"/>
                </c:ext>
              </c:extLst>
            </c:dLbl>
            <c:dLbl>
              <c:idx val="11"/>
              <c:layout>
                <c:manualLayout>
                  <c:x val="0.1085509472606246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DF4-4741-BFA2-83AD15686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'ES fondi'!$A$2:$B$13</c:f>
              <c:multiLvlStrCache>
                <c:ptCount val="12"/>
                <c:lvl>
                  <c:pt idx="0">
                    <c:v>Ekonomiskās aktivitātes veicināšana reģionos – teritoriju potenciāla izmantošana</c:v>
                  </c:pt>
                  <c:pt idx="1">
                    <c:v>Pakalpojumu pieejamība līdzvērtīgāku darba iespēju un  dzīves apstākļu radīšanai</c:v>
                  </c:pt>
                  <c:pt idx="2">
                    <c:v>Dabas un kultūras kapitāla ilgtspējīga apsaimniekošana</c:v>
                  </c:pt>
                  <c:pt idx="3">
                    <c:v>Cienīgs darbs</c:v>
                  </c:pt>
                  <c:pt idx="4">
                    <c:v>Stabili pamati tautas ataudzei</c:v>
                  </c:pt>
                  <c:pt idx="5">
                    <c:v>Kompetenču attīstība</c:v>
                  </c:pt>
                  <c:pt idx="6">
                    <c:v>Vesels un darbspējīgs cilvēks</c:v>
                  </c:pt>
                  <c:pt idx="7">
                    <c:v>Cilvēku sadarbība, kultūra un pilsoniskā līdzdalība kā piederības Latvijai pamats</c:v>
                  </c:pt>
                  <c:pt idx="8">
                    <c:v>Augstražīga un eksportspējīga ražošana un starptautiski konkurētspējīgi pakalpojumi</c:v>
                  </c:pt>
                  <c:pt idx="9">
                    <c:v>Izcila uzņēmējdarbības vide</c:v>
                  </c:pt>
                  <c:pt idx="10">
                    <c:v>Attīstīta pētniecība, inovācija un augstākā izglītība</c:v>
                  </c:pt>
                  <c:pt idx="11">
                    <c:v>Energoefektivitāte un enerģijas ražošana</c:v>
                  </c:pt>
                </c:lvl>
                <c:lvl>
                  <c:pt idx="0">
                    <c:v>IZAUGSMI ATBALSTOŠAS TERITORIJAS</c:v>
                  </c:pt>
                  <c:pt idx="3">
                    <c:v>CILVĒKA DROŠUMSPĒJA</c:v>
                  </c:pt>
                  <c:pt idx="8">
                    <c:v>TAUTAS SAIMNIECĪBAS IZAUSME</c:v>
                  </c:pt>
                </c:lvl>
              </c:multiLvlStrCache>
            </c:multiLvlStrRef>
          </c:cat>
          <c:val>
            <c:numRef>
              <c:f>'ES fondi'!$G$2:$G$13</c:f>
              <c:numCache>
                <c:formatCode>#,##0.00,,</c:formatCode>
                <c:ptCount val="12"/>
                <c:pt idx="0">
                  <c:v>471120901.46990395</c:v>
                </c:pt>
                <c:pt idx="1">
                  <c:v>783801153.81439996</c:v>
                </c:pt>
                <c:pt idx="2">
                  <c:v>438011039.24580002</c:v>
                </c:pt>
                <c:pt idx="3">
                  <c:v>328034898.97000003</c:v>
                </c:pt>
                <c:pt idx="4">
                  <c:v>8978573.1400000006</c:v>
                </c:pt>
                <c:pt idx="5">
                  <c:v>343541010.56</c:v>
                </c:pt>
                <c:pt idx="6">
                  <c:v>225598092.28</c:v>
                </c:pt>
                <c:pt idx="7">
                  <c:v>36964045.6708</c:v>
                </c:pt>
                <c:pt idx="8">
                  <c:v>748958048.54234803</c:v>
                </c:pt>
                <c:pt idx="9">
                  <c:v>561349004.80999994</c:v>
                </c:pt>
                <c:pt idx="10">
                  <c:v>556711238.11000001</c:v>
                </c:pt>
                <c:pt idx="11">
                  <c:v>334806912.74000001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5DF4-4741-BFA2-83AD156867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8615808"/>
        <c:axId val="48618880"/>
      </c:barChart>
      <c:catAx>
        <c:axId val="48615808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txPr>
          <a:bodyPr rot="0" vert="horz" anchor="ctr" anchorCtr="1"/>
          <a:lstStyle/>
          <a:p>
            <a:pPr>
              <a:defRPr sz="800"/>
            </a:pPr>
            <a:endParaRPr lang="lv-LV"/>
          </a:p>
        </c:txPr>
        <c:crossAx val="48618880"/>
        <c:crosses val="autoZero"/>
        <c:auto val="1"/>
        <c:lblAlgn val="ctr"/>
        <c:lblOffset val="100"/>
        <c:noMultiLvlLbl val="0"/>
      </c:catAx>
      <c:valAx>
        <c:axId val="48618880"/>
        <c:scaling>
          <c:orientation val="minMax"/>
        </c:scaling>
        <c:delete val="0"/>
        <c:axPos val="b"/>
        <c:majorGridlines/>
        <c:numFmt formatCode="#,##0.00,," sourceLinked="1"/>
        <c:majorTickMark val="out"/>
        <c:minorTickMark val="none"/>
        <c:tickLblPos val="nextTo"/>
        <c:crossAx val="486158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0036205151775"/>
          <c:y val="7.3899255155142313E-2"/>
          <c:w val="0.61417951788284519"/>
          <c:h val="0.77809706872319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Budzets!$I$14</c:f>
              <c:strCache>
                <c:ptCount val="1"/>
                <c:pt idx="0">
                  <c:v>Valsts budžeta investīcijas uz 2016.g. 31.decembri, milj. eiro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758832565284185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23-49A3-838B-E739AD934F36}"/>
                </c:ext>
              </c:extLst>
            </c:dLbl>
            <c:dLbl>
              <c:idx val="1"/>
              <c:layout>
                <c:manualLayout>
                  <c:x val="6.758832565284178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23-49A3-838B-E739AD934F36}"/>
                </c:ext>
              </c:extLst>
            </c:dLbl>
            <c:dLbl>
              <c:idx val="2"/>
              <c:layout>
                <c:manualLayout>
                  <c:x val="8.806963645673322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23-49A3-838B-E739AD934F36}"/>
                </c:ext>
              </c:extLst>
            </c:dLbl>
            <c:dLbl>
              <c:idx val="3"/>
              <c:layout>
                <c:manualLayout>
                  <c:x val="4.301075268817204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23-49A3-838B-E739AD934F36}"/>
                </c:ext>
              </c:extLst>
            </c:dLbl>
            <c:dLbl>
              <c:idx val="4"/>
              <c:layout>
                <c:manualLayout>
                  <c:x val="2.25294418842806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23-49A3-838B-E739AD934F36}"/>
                </c:ext>
              </c:extLst>
            </c:dLbl>
            <c:dLbl>
              <c:idx val="5"/>
              <c:layout>
                <c:manualLayout>
                  <c:x val="2.6625704045058884E-2"/>
                  <c:y val="5.438078958405564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23-49A3-838B-E739AD934F36}"/>
                </c:ext>
              </c:extLst>
            </c:dLbl>
            <c:dLbl>
              <c:idx val="6"/>
              <c:layout>
                <c:manualLayout>
                  <c:x val="2.45775729646697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23-49A3-838B-E739AD934F36}"/>
                </c:ext>
              </c:extLst>
            </c:dLbl>
            <c:dLbl>
              <c:idx val="7"/>
              <c:layout>
                <c:manualLayout>
                  <c:x val="2.04811495337276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23-49A3-838B-E739AD934F36}"/>
                </c:ext>
              </c:extLst>
            </c:dLbl>
            <c:dLbl>
              <c:idx val="8"/>
              <c:layout>
                <c:manualLayout>
                  <c:x val="5.120311573956481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23-49A3-838B-E739AD934F36}"/>
                </c:ext>
              </c:extLst>
            </c:dLbl>
            <c:dLbl>
              <c:idx val="9"/>
              <c:layout>
                <c:manualLayout>
                  <c:x val="3.0721966205837174E-2"/>
                  <c:y val="-2.96625915248604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23-49A3-838B-E739AD934F36}"/>
                </c:ext>
              </c:extLst>
            </c:dLbl>
            <c:dLbl>
              <c:idx val="10"/>
              <c:layout>
                <c:manualLayout>
                  <c:x val="3.072196620583717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23-49A3-838B-E739AD934F36}"/>
                </c:ext>
              </c:extLst>
            </c:dLbl>
            <c:dLbl>
              <c:idx val="11"/>
              <c:layout>
                <c:manualLayout>
                  <c:x val="3.07218049356733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23-49A3-838B-E739AD934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 fondi'!$A$15:$A$17</c:f>
              <c:strCache>
                <c:ptCount val="3"/>
                <c:pt idx="0">
                  <c:v>TAUTAS SAIMNIECĪBAS IZAUGSME</c:v>
                </c:pt>
                <c:pt idx="1">
                  <c:v>CILVĒKA DROŠUMSPĒJA</c:v>
                </c:pt>
                <c:pt idx="2">
                  <c:v>IZAUGSMI ATBALSTOŠAS TERITORIJAS</c:v>
                </c:pt>
              </c:strCache>
            </c:strRef>
          </c:cat>
          <c:val>
            <c:numRef>
              <c:f>Budzets!$I$15:$I$17</c:f>
              <c:numCache>
                <c:formatCode>#,##0.0,,</c:formatCode>
                <c:ptCount val="3"/>
                <c:pt idx="0">
                  <c:v>359128503.48286742</c:v>
                </c:pt>
                <c:pt idx="1">
                  <c:v>663024182.33868313</c:v>
                </c:pt>
                <c:pt idx="2">
                  <c:v>462814790.90238047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223-49A3-838B-E739AD934F36}"/>
            </c:ext>
          </c:extLst>
        </c:ser>
        <c:ser>
          <c:idx val="1"/>
          <c:order val="1"/>
          <c:tx>
            <c:strRef>
              <c:f>Budzets!$K$14</c:f>
              <c:strCache>
                <c:ptCount val="1"/>
                <c:pt idx="0">
                  <c:v>Starpība starp veiktajām investīcijām un plānoto visam periodam, milj. eiro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2876930261017988E-2"/>
                  <c:y val="5.71199778965726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23-49A3-838B-E739AD934F36}"/>
                </c:ext>
              </c:extLst>
            </c:dLbl>
            <c:dLbl>
              <c:idx val="1"/>
              <c:layout>
                <c:manualLayout>
                  <c:x val="5.3251246819953954E-2"/>
                  <c:y val="-2.335637127941764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23-49A3-838B-E739AD934F36}"/>
                </c:ext>
              </c:extLst>
            </c:dLbl>
            <c:dLbl>
              <c:idx val="2"/>
              <c:layout>
                <c:manualLayout>
                  <c:x val="0.1852606154292064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23-49A3-838B-E739AD934F36}"/>
                </c:ext>
              </c:extLst>
            </c:dLbl>
            <c:dLbl>
              <c:idx val="3"/>
              <c:layout>
                <c:manualLayout>
                  <c:x val="0.1065028161802355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223-49A3-838B-E739AD934F36}"/>
                </c:ext>
              </c:extLst>
            </c:dLbl>
            <c:dLbl>
              <c:idx val="4"/>
              <c:layout>
                <c:manualLayout>
                  <c:x val="7.16844265434562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223-49A3-838B-E739AD934F36}"/>
                </c:ext>
              </c:extLst>
            </c:dLbl>
            <c:dLbl>
              <c:idx val="5"/>
              <c:layout>
                <c:manualLayout>
                  <c:x val="0.12083973374295955"/>
                  <c:y val="5.438078958405564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223-49A3-838B-E739AD934F36}"/>
                </c:ext>
              </c:extLst>
            </c:dLbl>
            <c:dLbl>
              <c:idx val="6"/>
              <c:layout>
                <c:manualLayout>
                  <c:x val="8.39733742959549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223-49A3-838B-E739AD934F36}"/>
                </c:ext>
              </c:extLst>
            </c:dLbl>
            <c:dLbl>
              <c:idx val="7"/>
              <c:layout>
                <c:manualLayout>
                  <c:x val="7.16844265434562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223-49A3-838B-E739AD934F36}"/>
                </c:ext>
              </c:extLst>
            </c:dLbl>
            <c:dLbl>
              <c:idx val="8"/>
              <c:layout>
                <c:manualLayout>
                  <c:x val="0.1884280593958013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223-49A3-838B-E739AD934F36}"/>
                </c:ext>
              </c:extLst>
            </c:dLbl>
            <c:dLbl>
              <c:idx val="9"/>
              <c:layout>
                <c:manualLayout>
                  <c:x val="0.14951356886840758"/>
                  <c:y val="-2.96625915248604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223-49A3-838B-E739AD934F36}"/>
                </c:ext>
              </c:extLst>
            </c:dLbl>
            <c:dLbl>
              <c:idx val="10"/>
              <c:layout>
                <c:manualLayout>
                  <c:x val="0.1495135688684075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223-49A3-838B-E739AD934F36}"/>
                </c:ext>
              </c:extLst>
            </c:dLbl>
            <c:dLbl>
              <c:idx val="11"/>
              <c:layout>
                <c:manualLayout>
                  <c:x val="0.1085509472606246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223-49A3-838B-E739AD934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 fondi'!$A$15:$A$17</c:f>
              <c:strCache>
                <c:ptCount val="3"/>
                <c:pt idx="0">
                  <c:v>TAUTAS SAIMNIECĪBAS IZAUGSME</c:v>
                </c:pt>
                <c:pt idx="1">
                  <c:v>CILVĒKA DROŠUMSPĒJA</c:v>
                </c:pt>
                <c:pt idx="2">
                  <c:v>IZAUGSMI ATBALSTOŠAS TERITORIJAS</c:v>
                </c:pt>
              </c:strCache>
            </c:strRef>
          </c:cat>
          <c:val>
            <c:numRef>
              <c:f>Budzets!$K$15:$K$17</c:f>
              <c:numCache>
                <c:formatCode>#,##0.0,,</c:formatCode>
                <c:ptCount val="3"/>
                <c:pt idx="0">
                  <c:v>35828194.51713258</c:v>
                </c:pt>
                <c:pt idx="1">
                  <c:v>47190517.661316872</c:v>
                </c:pt>
                <c:pt idx="2">
                  <c:v>445530909.09761953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6223-49A3-838B-E739AD934F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8014848"/>
        <c:axId val="48043520"/>
      </c:barChart>
      <c:catAx>
        <c:axId val="48014848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txPr>
          <a:bodyPr rot="0" vert="horz" anchor="ctr" anchorCtr="1"/>
          <a:lstStyle/>
          <a:p>
            <a:pPr>
              <a:defRPr sz="1200"/>
            </a:pPr>
            <a:endParaRPr lang="lv-LV"/>
          </a:p>
        </c:txPr>
        <c:crossAx val="48043520"/>
        <c:crosses val="autoZero"/>
        <c:auto val="1"/>
        <c:lblAlgn val="ctr"/>
        <c:lblOffset val="100"/>
        <c:noMultiLvlLbl val="0"/>
      </c:catAx>
      <c:valAx>
        <c:axId val="48043520"/>
        <c:scaling>
          <c:orientation val="minMax"/>
        </c:scaling>
        <c:delete val="0"/>
        <c:axPos val="b"/>
        <c:majorGridlines/>
        <c:numFmt formatCode="#,##0.0,," sourceLinked="1"/>
        <c:majorTickMark val="out"/>
        <c:minorTickMark val="none"/>
        <c:tickLblPos val="nextTo"/>
        <c:crossAx val="480148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916187623786291E-2"/>
          <c:y val="0.92856383775076279"/>
          <c:w val="0.9536131909891632"/>
          <c:h val="5.3638607334320999E-2"/>
        </c:manualLayout>
      </c:layout>
      <c:overlay val="0"/>
      <c:txPr>
        <a:bodyPr/>
        <a:lstStyle/>
        <a:p>
          <a:pPr>
            <a:defRPr sz="10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5384221564509876"/>
          <c:w val="0.39395381435631172"/>
          <c:h val="0.7808000068562867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Budzets!$K$1</c:f>
              <c:strCache>
                <c:ptCount val="1"/>
                <c:pt idx="0">
                  <c:v>Plānotās valsts budžeta investīcijas, milj. eiro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33060853769292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314,1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4A-4132-AA11-DDE70652BE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/>
                      <a:t>475,6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4A-4132-AA11-DDE70652BE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/>
                      <a:t>118,6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4A-4132-AA11-DDE70652BEF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/>
                      <a:t>107,4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4A-4132-AA11-DDE70652BEF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200"/>
                      <a:t>267,5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4A-4132-AA11-DDE70652BEF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200"/>
                      <a:t>24,9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4A-4132-AA11-DDE70652BEF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200"/>
                      <a:t>192,9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4A-4132-AA11-DDE70652BEF4}"/>
                </c:ext>
              </c:extLst>
            </c:dLbl>
            <c:dLbl>
              <c:idx val="7"/>
              <c:layout>
                <c:manualLayout>
                  <c:x val="3.127974808719414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117,5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4A-4132-AA11-DDE70652BEF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200"/>
                      <a:t>91,0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4A-4132-AA11-DDE70652BEF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200"/>
                      <a:t>141,5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4A-4132-AA11-DDE70652BEF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200"/>
                      <a:t>152,3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4A-4132-AA11-DDE70652BEF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200"/>
                      <a:t>10,20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4A-4132-AA11-DDE70652BE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Budzets!$A$2:$B$13</c:f>
              <c:multiLvlStrCache>
                <c:ptCount val="12"/>
                <c:lvl>
                  <c:pt idx="0">
                    <c:v>Ekonomiskās aktivitātes veicināšana reģionos – teritoriju potenciāla izmantošana</c:v>
                  </c:pt>
                  <c:pt idx="1">
                    <c:v>Pakalpojumu pieejamība līdzvērtīgāku darba iespēju un  dzīves apstākļu radīšanai</c:v>
                  </c:pt>
                  <c:pt idx="2">
                    <c:v>Dabas un kultūras kapitāla ilgtspējīga apsaimniekošana</c:v>
                  </c:pt>
                  <c:pt idx="3">
                    <c:v>Cienīgs darbs</c:v>
                  </c:pt>
                  <c:pt idx="4">
                    <c:v>Stabili pamati tautas ataudzei</c:v>
                  </c:pt>
                  <c:pt idx="5">
                    <c:v>Kompetenču attīstība</c:v>
                  </c:pt>
                  <c:pt idx="6">
                    <c:v>Vesels un darbspējīgs cilvēks</c:v>
                  </c:pt>
                  <c:pt idx="7">
                    <c:v>Cilvēku sadarbība, kultūra un pilsoniskā līdzdalība kā piederības Latvijai pamats</c:v>
                  </c:pt>
                  <c:pt idx="8">
                    <c:v>Augstražīga un eksportspējīga ražošana un starptautiski konkurētspējīgi pakalpojumi</c:v>
                  </c:pt>
                  <c:pt idx="9">
                    <c:v>Izcila uzņēmējdarbības vide</c:v>
                  </c:pt>
                  <c:pt idx="10">
                    <c:v>Attīstīta pētniecība, inovācija un augstākā izglītība</c:v>
                  </c:pt>
                  <c:pt idx="11">
                    <c:v>Energoefektivitāte un enerģijas ražošana</c:v>
                  </c:pt>
                </c:lvl>
                <c:lvl>
                  <c:pt idx="0">
                    <c:v>IZAUGSMI ATBALSTOŠAS TERITORIJAS</c:v>
                  </c:pt>
                  <c:pt idx="3">
                    <c:v>CILVĒKA DROŠUMSPĒJA</c:v>
                  </c:pt>
                  <c:pt idx="8">
                    <c:v>TAUTAS SAIMNIECĪBAS IZAUSME</c:v>
                  </c:pt>
                </c:lvl>
              </c:multiLvlStrCache>
            </c:multiLvlStrRef>
          </c:cat>
          <c:val>
            <c:numRef>
              <c:f>Budzets!$K$2:$K$13</c:f>
              <c:numCache>
                <c:formatCode>#,##0.0,,</c:formatCode>
                <c:ptCount val="12"/>
                <c:pt idx="0">
                  <c:v>-314113100</c:v>
                </c:pt>
                <c:pt idx="1">
                  <c:v>-475607800</c:v>
                </c:pt>
                <c:pt idx="2">
                  <c:v>-118624800</c:v>
                </c:pt>
                <c:pt idx="3">
                  <c:v>-107425400</c:v>
                </c:pt>
                <c:pt idx="4">
                  <c:v>-267497000</c:v>
                </c:pt>
                <c:pt idx="5">
                  <c:v>-24878600</c:v>
                </c:pt>
                <c:pt idx="6">
                  <c:v>-192941600</c:v>
                </c:pt>
                <c:pt idx="7">
                  <c:v>-117472100</c:v>
                </c:pt>
                <c:pt idx="8">
                  <c:v>-90992600</c:v>
                </c:pt>
                <c:pt idx="9">
                  <c:v>-141469033</c:v>
                </c:pt>
                <c:pt idx="10">
                  <c:v>-152293065</c:v>
                </c:pt>
                <c:pt idx="11">
                  <c:v>-10202000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24A-4132-AA11-DDE70652BE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8157056"/>
        <c:axId val="48041984"/>
      </c:barChart>
      <c:barChart>
        <c:barDir val="bar"/>
        <c:grouping val="clustered"/>
        <c:varyColors val="0"/>
        <c:ser>
          <c:idx val="0"/>
          <c:order val="0"/>
          <c:tx>
            <c:strRef>
              <c:f>Budzets!$I$1</c:f>
              <c:strCache>
                <c:ptCount val="1"/>
                <c:pt idx="0">
                  <c:v>Valsts budžeta investīcijas uz 2016.g. 31.decembri, milj. eiro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7.266121707538601E-3"/>
                  <c:y val="-2.86430393918473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24A-4132-AA11-DDE70652BEF4}"/>
                </c:ext>
              </c:extLst>
            </c:dLbl>
            <c:dLbl>
              <c:idx val="3"/>
              <c:layout>
                <c:manualLayout>
                  <c:x val="-9.082652134423252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24A-4132-AA11-DDE70652BE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Budzets!$A$2:$B$13</c:f>
              <c:multiLvlStrCache>
                <c:ptCount val="12"/>
                <c:lvl>
                  <c:pt idx="0">
                    <c:v>Ekonomiskās aktivitātes veicināšana reģionos – teritoriju potenciāla izmantošana</c:v>
                  </c:pt>
                  <c:pt idx="1">
                    <c:v>Pakalpojumu pieejamība līdzvērtīgāku darba iespēju un  dzīves apstākļu radīšanai</c:v>
                  </c:pt>
                  <c:pt idx="2">
                    <c:v>Dabas un kultūras kapitāla ilgtspējīga apsaimniekošana</c:v>
                  </c:pt>
                  <c:pt idx="3">
                    <c:v>Cienīgs darbs</c:v>
                  </c:pt>
                  <c:pt idx="4">
                    <c:v>Stabili pamati tautas ataudzei</c:v>
                  </c:pt>
                  <c:pt idx="5">
                    <c:v>Kompetenču attīstība</c:v>
                  </c:pt>
                  <c:pt idx="6">
                    <c:v>Vesels un darbspējīgs cilvēks</c:v>
                  </c:pt>
                  <c:pt idx="7">
                    <c:v>Cilvēku sadarbība, kultūra un pilsoniskā līdzdalība kā piederības Latvijai pamats</c:v>
                  </c:pt>
                  <c:pt idx="8">
                    <c:v>Augstražīga un eksportspējīga ražošana un starptautiski konkurētspējīgi pakalpojumi</c:v>
                  </c:pt>
                  <c:pt idx="9">
                    <c:v>Izcila uzņēmējdarbības vide</c:v>
                  </c:pt>
                  <c:pt idx="10">
                    <c:v>Attīstīta pētniecība, inovācija un augstākā izglītība</c:v>
                  </c:pt>
                  <c:pt idx="11">
                    <c:v>Energoefektivitāte un enerģijas ražošana</c:v>
                  </c:pt>
                </c:lvl>
                <c:lvl>
                  <c:pt idx="0">
                    <c:v>IZAUGSMI ATBALSTOŠAS TERITORIJAS</c:v>
                  </c:pt>
                  <c:pt idx="3">
                    <c:v>CILVĒKA DROŠUMSPĒJA</c:v>
                  </c:pt>
                  <c:pt idx="8">
                    <c:v>TAUTAS SAIMNIECĪBAS IZAUSME</c:v>
                  </c:pt>
                </c:lvl>
              </c:multiLvlStrCache>
            </c:multiLvlStrRef>
          </c:cat>
          <c:val>
            <c:numRef>
              <c:f>Budzets!$I$2:$I$13</c:f>
              <c:numCache>
                <c:formatCode>#,##0.0,,</c:formatCode>
                <c:ptCount val="12"/>
                <c:pt idx="0">
                  <c:v>75767978.748503998</c:v>
                </c:pt>
                <c:pt idx="1">
                  <c:v>288271581.48204708</c:v>
                </c:pt>
                <c:pt idx="2">
                  <c:v>98775230.671829402</c:v>
                </c:pt>
                <c:pt idx="3">
                  <c:v>321198880.62762821</c:v>
                </c:pt>
                <c:pt idx="4">
                  <c:v>133606299.68117647</c:v>
                </c:pt>
                <c:pt idx="5">
                  <c:v>4803446.1364705879</c:v>
                </c:pt>
                <c:pt idx="6">
                  <c:v>169661329.42117646</c:v>
                </c:pt>
                <c:pt idx="7">
                  <c:v>33754226.472231291</c:v>
                </c:pt>
                <c:pt idx="8">
                  <c:v>33504555.401102703</c:v>
                </c:pt>
                <c:pt idx="9">
                  <c:v>219696037.7982353</c:v>
                </c:pt>
                <c:pt idx="10">
                  <c:v>9453071.9435294122</c:v>
                </c:pt>
                <c:pt idx="11">
                  <c:v>96474838.340000004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24A-4132-AA11-DDE70652B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70880"/>
        <c:axId val="48168960"/>
      </c:barChart>
      <c:valAx>
        <c:axId val="48041984"/>
        <c:scaling>
          <c:orientation val="minMax"/>
        </c:scaling>
        <c:delete val="0"/>
        <c:axPos val="b"/>
        <c:majorGridlines/>
        <c:numFmt formatCode="#,##0.0,," sourceLinked="1"/>
        <c:majorTickMark val="none"/>
        <c:minorTickMark val="none"/>
        <c:tickLblPos val="none"/>
        <c:crossAx val="48157056"/>
        <c:crosses val="autoZero"/>
        <c:crossBetween val="between"/>
      </c:valAx>
      <c:catAx>
        <c:axId val="48157056"/>
        <c:scaling>
          <c:orientation val="minMax"/>
        </c:scaling>
        <c:delete val="0"/>
        <c:axPos val="l"/>
        <c:numFmt formatCode="General" sourceLinked="0"/>
        <c:majorTickMark val="in"/>
        <c:minorTickMark val="in"/>
        <c:tickLblPos val="high"/>
        <c:crossAx val="48041984"/>
        <c:crosses val="autoZero"/>
        <c:auto val="1"/>
        <c:lblAlgn val="ctr"/>
        <c:lblOffset val="100"/>
        <c:noMultiLvlLbl val="0"/>
      </c:catAx>
      <c:valAx>
        <c:axId val="48168960"/>
        <c:scaling>
          <c:orientation val="minMax"/>
        </c:scaling>
        <c:delete val="1"/>
        <c:axPos val="t"/>
        <c:numFmt formatCode="#,##0.0,," sourceLinked="1"/>
        <c:majorTickMark val="out"/>
        <c:minorTickMark val="none"/>
        <c:tickLblPos val="nextTo"/>
        <c:crossAx val="48170880"/>
        <c:crosses val="max"/>
        <c:crossBetween val="between"/>
      </c:valAx>
      <c:catAx>
        <c:axId val="48170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16896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4798702487771"/>
          <c:y val="0.15961139031277422"/>
          <c:w val="0.62941114918774688"/>
          <c:h val="0.65276708328877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Arvalstu!$B$1</c:f>
              <c:strCache>
                <c:ptCount val="1"/>
                <c:pt idx="0">
                  <c:v>Veiktās citas ārvalstu finanšu investīcija, milj. eiro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1111111111111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93-4B20-91DD-BFB396FD1053}"/>
                </c:ext>
              </c:extLst>
            </c:dLbl>
            <c:dLbl>
              <c:idx val="1"/>
              <c:layout>
                <c:manualLayout>
                  <c:x val="-8.3333333333333332E-3"/>
                  <c:y val="-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93-4B20-91DD-BFB396FD1053}"/>
                </c:ext>
              </c:extLst>
            </c:dLbl>
            <c:dLbl>
              <c:idx val="2"/>
              <c:layout>
                <c:manualLayout>
                  <c:x val="-8.333333333333333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93-4B20-91DD-BFB396FD1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Arvalstu!$A$2:$A$4</c:f>
              <c:strCache>
                <c:ptCount val="3"/>
                <c:pt idx="0">
                  <c:v>TAUTAS SAIMNIECĪBAS IZAUGSME</c:v>
                </c:pt>
                <c:pt idx="1">
                  <c:v>CILVĒKA DROŠUMSPĒJA</c:v>
                </c:pt>
                <c:pt idx="2">
                  <c:v>IZAUGSMI ATBALSTOŠAS TERITORIJAS</c:v>
                </c:pt>
              </c:strCache>
            </c:strRef>
          </c:cat>
          <c:val>
            <c:numRef>
              <c:f>Arvalstu!$B$2:$B$4</c:f>
              <c:numCache>
                <c:formatCode>#,##0.00,,</c:formatCode>
                <c:ptCount val="3"/>
                <c:pt idx="0">
                  <c:v>21393857</c:v>
                </c:pt>
                <c:pt idx="1">
                  <c:v>32616803</c:v>
                </c:pt>
                <c:pt idx="2">
                  <c:v>38074715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93-4B20-91DD-BFB396FD1053}"/>
            </c:ext>
          </c:extLst>
        </c:ser>
        <c:ser>
          <c:idx val="1"/>
          <c:order val="1"/>
          <c:tx>
            <c:strRef>
              <c:f>Arvalstu!$C$1</c:f>
              <c:strCache>
                <c:ptCount val="1"/>
                <c:pt idx="0">
                  <c:v>Plānotās citas ārvalstu finanšu investīcijas, milj eiro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0925337632079971E-17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93-4B20-91DD-BFB396FD1053}"/>
                </c:ext>
              </c:extLst>
            </c:dLbl>
            <c:dLbl>
              <c:idx val="2"/>
              <c:layout>
                <c:manualLayout>
                  <c:x val="8.3333333333333332E-3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93-4B20-91DD-BFB396FD1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Arvalstu!$A$2:$A$4</c:f>
              <c:strCache>
                <c:ptCount val="3"/>
                <c:pt idx="0">
                  <c:v>TAUTAS SAIMNIECĪBAS IZAUGSME</c:v>
                </c:pt>
                <c:pt idx="1">
                  <c:v>CILVĒKA DROŠUMSPĒJA</c:v>
                </c:pt>
                <c:pt idx="2">
                  <c:v>IZAUGSMI ATBALSTOŠAS TERITORIJAS</c:v>
                </c:pt>
              </c:strCache>
            </c:strRef>
          </c:cat>
          <c:val>
            <c:numRef>
              <c:f>Arvalstu!$C$2:$C$4</c:f>
              <c:numCache>
                <c:formatCode>#,##0.00,,</c:formatCode>
                <c:ptCount val="3"/>
                <c:pt idx="0">
                  <c:v>2029726626</c:v>
                </c:pt>
                <c:pt idx="1">
                  <c:v>21101200</c:v>
                </c:pt>
                <c:pt idx="2">
                  <c:v>412600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93-4B20-91DD-BFB396FD10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947968"/>
        <c:axId val="50949504"/>
      </c:barChart>
      <c:catAx>
        <c:axId val="5094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949504"/>
        <c:crosses val="autoZero"/>
        <c:auto val="1"/>
        <c:lblAlgn val="ctr"/>
        <c:lblOffset val="100"/>
        <c:noMultiLvlLbl val="0"/>
      </c:catAx>
      <c:valAx>
        <c:axId val="50949504"/>
        <c:scaling>
          <c:orientation val="minMax"/>
        </c:scaling>
        <c:delete val="0"/>
        <c:axPos val="l"/>
        <c:majorGridlines/>
        <c:numFmt formatCode="#,##0.00,," sourceLinked="1"/>
        <c:majorTickMark val="out"/>
        <c:minorTickMark val="none"/>
        <c:tickLblPos val="nextTo"/>
        <c:crossAx val="50947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97785160575859"/>
          <c:y val="0.3419029294171691"/>
          <c:w val="0.22673311184939091"/>
          <c:h val="0.3692048895502380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CA1B9-334F-418F-9406-15758CB59CCE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EECCBA40-E43F-4324-8EA3-6CA4737C7170}">
      <dgm:prSet phldrT="[Text]" custT="1"/>
      <dgm:spPr/>
      <dgm:t>
        <a:bodyPr/>
        <a:lstStyle/>
        <a:p>
          <a:r>
            <a:rPr lang="lv-LV" sz="2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2017.g. nogale</a:t>
          </a:r>
        </a:p>
      </dgm:t>
    </dgm:pt>
    <dgm:pt modelId="{50F3440D-6CAF-4BBD-B1D7-A026A82CF7FB}" type="parTrans" cxnId="{BDFD2ED5-D4E9-4648-BFDC-2797DE82DA73}">
      <dgm:prSet/>
      <dgm:spPr/>
      <dgm:t>
        <a:bodyPr/>
        <a:lstStyle/>
        <a:p>
          <a:endParaRPr lang="lv-LV"/>
        </a:p>
      </dgm:t>
    </dgm:pt>
    <dgm:pt modelId="{525F0360-9536-4932-9116-EED121E73FAA}" type="sibTrans" cxnId="{BDFD2ED5-D4E9-4648-BFDC-2797DE82DA73}">
      <dgm:prSet/>
      <dgm:spPr/>
      <dgm:t>
        <a:bodyPr/>
        <a:lstStyle/>
        <a:p>
          <a:endParaRPr lang="lv-LV"/>
        </a:p>
      </dgm:t>
    </dgm:pt>
    <dgm:pt modelId="{163C3F94-9BA2-47AA-A78A-16BB4BD283A4}">
      <dgm:prSet phldrT="[Text]" custT="1"/>
      <dgm:spPr/>
      <dgm:t>
        <a:bodyPr/>
        <a:lstStyle/>
        <a:p>
          <a:r>
            <a:rPr lang="lv-LV" sz="2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2018.g. </a:t>
          </a:r>
        </a:p>
      </dgm:t>
    </dgm:pt>
    <dgm:pt modelId="{26D7D47D-604C-4744-972C-142D6529D576}" type="parTrans" cxnId="{85BE0A4A-C639-4A8A-98F6-25EBFA9C9A53}">
      <dgm:prSet/>
      <dgm:spPr/>
      <dgm:t>
        <a:bodyPr/>
        <a:lstStyle/>
        <a:p>
          <a:endParaRPr lang="lv-LV"/>
        </a:p>
      </dgm:t>
    </dgm:pt>
    <dgm:pt modelId="{21C4603E-958B-44C4-9905-238C5ABD6572}" type="sibTrans" cxnId="{85BE0A4A-C639-4A8A-98F6-25EBFA9C9A53}">
      <dgm:prSet/>
      <dgm:spPr/>
      <dgm:t>
        <a:bodyPr/>
        <a:lstStyle/>
        <a:p>
          <a:endParaRPr lang="lv-LV"/>
        </a:p>
      </dgm:t>
    </dgm:pt>
    <dgm:pt modelId="{BAA1C171-BDE7-4710-A335-67B4A5F6F44C}">
      <dgm:prSet phldrT="[Text]" custT="1"/>
      <dgm:spPr/>
      <dgm:t>
        <a:bodyPr/>
        <a:lstStyle/>
        <a:p>
          <a:r>
            <a:rPr lang="lv-LV" sz="2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2019.g.</a:t>
          </a:r>
        </a:p>
      </dgm:t>
    </dgm:pt>
    <dgm:pt modelId="{C10AF1BF-6F74-41E4-95B7-B2D1ADDF06E8}" type="parTrans" cxnId="{32AFE797-9FB0-4D22-B565-6EF113D7F758}">
      <dgm:prSet/>
      <dgm:spPr/>
      <dgm:t>
        <a:bodyPr/>
        <a:lstStyle/>
        <a:p>
          <a:endParaRPr lang="lv-LV"/>
        </a:p>
      </dgm:t>
    </dgm:pt>
    <dgm:pt modelId="{FA8492C8-A5AC-430C-862E-133DF03F1B9B}" type="sibTrans" cxnId="{32AFE797-9FB0-4D22-B565-6EF113D7F758}">
      <dgm:prSet/>
      <dgm:spPr/>
      <dgm:t>
        <a:bodyPr/>
        <a:lstStyle/>
        <a:p>
          <a:endParaRPr lang="lv-LV"/>
        </a:p>
      </dgm:t>
    </dgm:pt>
    <dgm:pt modelId="{DB401C29-0A29-45EA-8E1B-3330C90CA06D}" type="pres">
      <dgm:prSet presAssocID="{56ECA1B9-334F-418F-9406-15758CB59CCE}" presName="Name0" presStyleCnt="0">
        <dgm:presLayoutVars>
          <dgm:dir/>
          <dgm:animLvl val="lvl"/>
          <dgm:resizeHandles val="exact"/>
        </dgm:presLayoutVars>
      </dgm:prSet>
      <dgm:spPr/>
    </dgm:pt>
    <dgm:pt modelId="{20ACAAC9-DF12-4C0E-A674-34CA07B42B81}" type="pres">
      <dgm:prSet presAssocID="{EECCBA40-E43F-4324-8EA3-6CA4737C7170}" presName="parTxOnly" presStyleLbl="node1" presStyleIdx="0" presStyleCnt="3" custScaleY="76606" custLinFactY="-37400" custLinFactNeighborX="-821" custLinFactNeighborY="-100000">
        <dgm:presLayoutVars>
          <dgm:chMax val="0"/>
          <dgm:chPref val="0"/>
          <dgm:bulletEnabled val="1"/>
        </dgm:presLayoutVars>
      </dgm:prSet>
      <dgm:spPr/>
    </dgm:pt>
    <dgm:pt modelId="{E1228BC3-44A1-408F-AF32-D5079EE07645}" type="pres">
      <dgm:prSet presAssocID="{525F0360-9536-4932-9116-EED121E73FAA}" presName="parTxOnlySpace" presStyleCnt="0"/>
      <dgm:spPr/>
    </dgm:pt>
    <dgm:pt modelId="{7CBE4CA5-60C7-4425-99CB-C4C57635B011}" type="pres">
      <dgm:prSet presAssocID="{163C3F94-9BA2-47AA-A78A-16BB4BD283A4}" presName="parTxOnly" presStyleLbl="node1" presStyleIdx="1" presStyleCnt="3" custScaleY="79029" custLinFactY="-39462" custLinFactNeighborX="-35913" custLinFactNeighborY="-100000">
        <dgm:presLayoutVars>
          <dgm:chMax val="0"/>
          <dgm:chPref val="0"/>
          <dgm:bulletEnabled val="1"/>
        </dgm:presLayoutVars>
      </dgm:prSet>
      <dgm:spPr/>
    </dgm:pt>
    <dgm:pt modelId="{1D2368B4-8B80-4966-AB51-96ED6517CA1D}" type="pres">
      <dgm:prSet presAssocID="{21C4603E-958B-44C4-9905-238C5ABD6572}" presName="parTxOnlySpace" presStyleCnt="0"/>
      <dgm:spPr/>
    </dgm:pt>
    <dgm:pt modelId="{ADBD4D50-06A8-4132-B3A7-9A57D04B74A5}" type="pres">
      <dgm:prSet presAssocID="{BAA1C171-BDE7-4710-A335-67B4A5F6F44C}" presName="parTxOnly" presStyleLbl="node1" presStyleIdx="2" presStyleCnt="3" custScaleY="79822" custLinFactY="-40708" custLinFactNeighborX="-5358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3F6AFE15-9880-4BC1-962C-C3C7EAD5DE89}" type="presOf" srcId="{EECCBA40-E43F-4324-8EA3-6CA4737C7170}" destId="{20ACAAC9-DF12-4C0E-A674-34CA07B42B81}" srcOrd="0" destOrd="0" presId="urn:microsoft.com/office/officeart/2005/8/layout/chevron1"/>
    <dgm:cxn modelId="{8C68E93B-91C7-4841-9C84-C8FE33DAAB5D}" type="presOf" srcId="{163C3F94-9BA2-47AA-A78A-16BB4BD283A4}" destId="{7CBE4CA5-60C7-4425-99CB-C4C57635B011}" srcOrd="0" destOrd="0" presId="urn:microsoft.com/office/officeart/2005/8/layout/chevron1"/>
    <dgm:cxn modelId="{85BE0A4A-C639-4A8A-98F6-25EBFA9C9A53}" srcId="{56ECA1B9-334F-418F-9406-15758CB59CCE}" destId="{163C3F94-9BA2-47AA-A78A-16BB4BD283A4}" srcOrd="1" destOrd="0" parTransId="{26D7D47D-604C-4744-972C-142D6529D576}" sibTransId="{21C4603E-958B-44C4-9905-238C5ABD6572}"/>
    <dgm:cxn modelId="{57321E53-3794-45AD-AEFA-A340B53B5572}" type="presOf" srcId="{BAA1C171-BDE7-4710-A335-67B4A5F6F44C}" destId="{ADBD4D50-06A8-4132-B3A7-9A57D04B74A5}" srcOrd="0" destOrd="0" presId="urn:microsoft.com/office/officeart/2005/8/layout/chevron1"/>
    <dgm:cxn modelId="{B1FFB388-26D8-4AE4-B7FA-F67C1E6D8AD3}" type="presOf" srcId="{56ECA1B9-334F-418F-9406-15758CB59CCE}" destId="{DB401C29-0A29-45EA-8E1B-3330C90CA06D}" srcOrd="0" destOrd="0" presId="urn:microsoft.com/office/officeart/2005/8/layout/chevron1"/>
    <dgm:cxn modelId="{32AFE797-9FB0-4D22-B565-6EF113D7F758}" srcId="{56ECA1B9-334F-418F-9406-15758CB59CCE}" destId="{BAA1C171-BDE7-4710-A335-67B4A5F6F44C}" srcOrd="2" destOrd="0" parTransId="{C10AF1BF-6F74-41E4-95B7-B2D1ADDF06E8}" sibTransId="{FA8492C8-A5AC-430C-862E-133DF03F1B9B}"/>
    <dgm:cxn modelId="{BDFD2ED5-D4E9-4648-BFDC-2797DE82DA73}" srcId="{56ECA1B9-334F-418F-9406-15758CB59CCE}" destId="{EECCBA40-E43F-4324-8EA3-6CA4737C7170}" srcOrd="0" destOrd="0" parTransId="{50F3440D-6CAF-4BBD-B1D7-A026A82CF7FB}" sibTransId="{525F0360-9536-4932-9116-EED121E73FAA}"/>
    <dgm:cxn modelId="{538F2182-7FBE-4EA3-AF5D-82315BB0584B}" type="presParOf" srcId="{DB401C29-0A29-45EA-8E1B-3330C90CA06D}" destId="{20ACAAC9-DF12-4C0E-A674-34CA07B42B81}" srcOrd="0" destOrd="0" presId="urn:microsoft.com/office/officeart/2005/8/layout/chevron1"/>
    <dgm:cxn modelId="{C9F05CD6-8BA9-400E-9E9B-6A679F8F2A82}" type="presParOf" srcId="{DB401C29-0A29-45EA-8E1B-3330C90CA06D}" destId="{E1228BC3-44A1-408F-AF32-D5079EE07645}" srcOrd="1" destOrd="0" presId="urn:microsoft.com/office/officeart/2005/8/layout/chevron1"/>
    <dgm:cxn modelId="{3B17E0C4-25CD-4302-AE9C-789FA3A5D09E}" type="presParOf" srcId="{DB401C29-0A29-45EA-8E1B-3330C90CA06D}" destId="{7CBE4CA5-60C7-4425-99CB-C4C57635B011}" srcOrd="2" destOrd="0" presId="urn:microsoft.com/office/officeart/2005/8/layout/chevron1"/>
    <dgm:cxn modelId="{D0587BC0-A43B-45DD-97ED-1E1C12E27133}" type="presParOf" srcId="{DB401C29-0A29-45EA-8E1B-3330C90CA06D}" destId="{1D2368B4-8B80-4966-AB51-96ED6517CA1D}" srcOrd="3" destOrd="0" presId="urn:microsoft.com/office/officeart/2005/8/layout/chevron1"/>
    <dgm:cxn modelId="{D38715ED-C67D-4425-8439-61CAF80B2BBE}" type="presParOf" srcId="{DB401C29-0A29-45EA-8E1B-3330C90CA06D}" destId="{ADBD4D50-06A8-4132-B3A7-9A57D04B74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CAAC9-DF12-4C0E-A674-34CA07B42B81}">
      <dsp:nvSpPr>
        <dsp:cNvPr id="0" name=""/>
        <dsp:cNvSpPr/>
      </dsp:nvSpPr>
      <dsp:spPr>
        <a:xfrm>
          <a:off x="0" y="217903"/>
          <a:ext cx="2801429" cy="858425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2017.g. nogale</a:t>
          </a:r>
        </a:p>
      </dsp:txBody>
      <dsp:txXfrm>
        <a:off x="429213" y="217903"/>
        <a:ext cx="1943004" cy="858425"/>
      </dsp:txXfrm>
    </dsp:sp>
    <dsp:sp modelId="{7CBE4CA5-60C7-4425-99CB-C4C57635B011}">
      <dsp:nvSpPr>
        <dsp:cNvPr id="0" name=""/>
        <dsp:cNvSpPr/>
      </dsp:nvSpPr>
      <dsp:spPr>
        <a:xfrm>
          <a:off x="2422977" y="181221"/>
          <a:ext cx="2801429" cy="885576"/>
        </a:xfrm>
        <a:prstGeom prst="chevron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2018.g. </a:t>
          </a:r>
        </a:p>
      </dsp:txBody>
      <dsp:txXfrm>
        <a:off x="2865765" y="181221"/>
        <a:ext cx="1915853" cy="885576"/>
      </dsp:txXfrm>
    </dsp:sp>
    <dsp:sp modelId="{ADBD4D50-06A8-4132-B3A7-9A57D04B74A5}">
      <dsp:nvSpPr>
        <dsp:cNvPr id="0" name=""/>
        <dsp:cNvSpPr/>
      </dsp:nvSpPr>
      <dsp:spPr>
        <a:xfrm>
          <a:off x="4894771" y="162816"/>
          <a:ext cx="2801429" cy="894462"/>
        </a:xfrm>
        <a:prstGeom prst="chevron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2019.g.</a:t>
          </a:r>
        </a:p>
      </dsp:txBody>
      <dsp:txXfrm>
        <a:off x="5342002" y="162816"/>
        <a:ext cx="1906967" cy="894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E5D098-8E35-4293-AB91-E6A40B5170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4A775-2B4C-4F83-AB1A-0BE630F651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DF8449A-25FF-4794-A51B-70FE1DFAE3C3}" type="datetimeFigureOut">
              <a:rPr lang="lv-LV"/>
              <a:pPr>
                <a:defRPr/>
              </a:pPr>
              <a:t>08.11.2017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EEDAE-22EE-4597-B6C2-1692963E1A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D69A1-E1F8-45BC-8657-92C269AE4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E307B5-9186-4837-9B86-B547C12152C2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614254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E321F7-2302-46CB-9B7E-82C4F2B208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1DD1F4-55A2-42F0-8054-21133C7980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4A6B8F-20E3-4814-A731-CEB8586E14F3}" type="datetimeFigureOut">
              <a:rPr lang="lv-LV"/>
              <a:pPr>
                <a:defRPr/>
              </a:pPr>
              <a:t>08.11.2017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9466AD-A4F0-43BE-8C72-7772A1C799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83C1ADE-69E5-4217-94FE-26412C87F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D2A21-C832-4D6C-9C71-9C482E7BE7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57BE8-FAEC-4C45-A058-CB691D21B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E83BA7-A799-403C-813A-A4CD304CAE21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907884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624DE57-FF69-4BEB-B39A-787911E78DB1}" type="slidenum">
              <a:rPr lang="lv-LV" altLang="lv-LV" smtClean="0"/>
              <a:pPr/>
              <a:t>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189150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C3C8D-EF12-474E-9839-45184A6F08ED}" type="slidenum">
              <a:rPr lang="lv-LV" altLang="lv-LV" smtClean="0"/>
              <a:pPr>
                <a:defRPr/>
              </a:pPr>
              <a:t>13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057759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C1A2BA2-D9ED-402D-AD6D-8A36E7154399}" type="slidenum">
              <a:rPr lang="lv-LV" altLang="lv-LV" smtClean="0"/>
              <a:pPr/>
              <a:t>22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4605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C3C8D-EF12-474E-9839-45184A6F08ED}" type="slidenum">
              <a:rPr lang="lv-LV" altLang="lv-LV" smtClean="0"/>
              <a:pPr>
                <a:defRPr/>
              </a:pPr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68492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  <a:p>
            <a:pPr eaLnBrk="1" hangingPunct="1"/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</a:rPr>
              <a:t>3 prioritātes</a:t>
            </a:r>
            <a:r>
              <a:rPr lang="lv-LV" altLang="lv-LV" sz="1400" b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</a:rPr>
              <a:t>      </a:t>
            </a:r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</a:rPr>
              <a:t>12 rīcības virzieni</a:t>
            </a:r>
            <a:r>
              <a:rPr lang="lv-LV" altLang="lv-LV" sz="1400" b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</a:rPr>
              <a:t>          </a:t>
            </a:r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</a:rPr>
              <a:t>98 uzdevumi</a:t>
            </a:r>
          </a:p>
          <a:p>
            <a:pPr eaLnBrk="1" hangingPunct="1"/>
            <a:endParaRPr lang="lv-LV" alt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</a:rPr>
              <a:t>93 rezultātu rādītāji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</a:rPr>
              <a:t>, </a:t>
            </a:r>
            <a:r>
              <a:rPr lang="lv-LV" altLang="lv-LV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</a:rPr>
              <a:t>t.sk.3 stratēģiskie rādītāji</a:t>
            </a:r>
          </a:p>
          <a:p>
            <a:pPr eaLnBrk="1" hangingPunct="1"/>
            <a:endParaRPr lang="lv-LV" altLang="lv-LV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lv-LV" altLang="lv-LV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</a:rPr>
              <a:t>Atbildīgās un līdzatbildības institūcijas, sociālie un sadarbības partneri</a:t>
            </a:r>
          </a:p>
          <a:p>
            <a:pPr eaLnBrk="1" hangingPunct="1"/>
            <a:endParaRPr lang="lv-LV" altLang="lv-LV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lv-LV" altLang="lv-LV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</a:rPr>
              <a:t>Indikatīvais finansējums 12 rīcības virzieniem</a:t>
            </a:r>
          </a:p>
          <a:p>
            <a:pPr eaLnBrk="1" hangingPunct="1"/>
            <a:endParaRPr lang="lv-LV" altLang="lv-LV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lv-LV" altLang="lv-LV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</a:rPr>
              <a:t>Indikatīvie finanšu avoti</a:t>
            </a:r>
          </a:p>
          <a:p>
            <a:endParaRPr lang="lv-LV" altLang="lv-LV" dirty="0"/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C78EE9C-E797-47A7-BC06-4E2677D5D51B}" type="slidenum">
              <a:rPr lang="lv-LV" altLang="lv-LV" smtClean="0"/>
              <a:pPr/>
              <a:t>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21213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  <a:p>
            <a:endParaRPr lang="lv-LV" altLang="lv-LV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AADB85B-4819-418B-8166-3ED314B43895}" type="slidenum">
              <a:rPr lang="lv-LV" altLang="lv-LV" smtClean="0"/>
              <a:pPr/>
              <a:t>5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695378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6A2DC5-BC3D-4FB4-9DE3-E00E6EE69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lv-LV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07353B8-197F-414D-8A70-021BD0B0F915}" type="slidenum">
              <a:rPr lang="lv-LV" altLang="lv-LV" smtClean="0"/>
              <a:pPr/>
              <a:t>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975635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6A2DC5-BC3D-4FB4-9DE3-E00E6EE69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lv-LV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07353B8-197F-414D-8A70-021BD0B0F915}" type="slidenum">
              <a:rPr lang="lv-LV" altLang="lv-LV" smtClean="0"/>
              <a:pPr/>
              <a:t>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07371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83BA7-A799-403C-813A-A4CD304CAE21}" type="slidenum">
              <a:rPr lang="lv-LV" altLang="lv-LV" smtClean="0"/>
              <a:pPr>
                <a:defRPr/>
              </a:pPr>
              <a:t>9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976100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7A5FD73-01D4-473C-8B95-F1D35B9034ED}" type="slidenum">
              <a:rPr lang="lv-LV" altLang="lv-LV" smtClean="0"/>
              <a:pPr/>
              <a:t>11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419360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C3C8D-EF12-474E-9839-45184A6F08ED}" type="slidenum">
              <a:rPr lang="lv-LV" altLang="lv-LV" smtClean="0"/>
              <a:pPr>
                <a:defRPr/>
              </a:pPr>
              <a:t>12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88007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6FA93EF-6BB8-40AD-8DC9-00A225D58E96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9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BDBE66D-197B-48FD-B79F-D8AA63CA2B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28FAB73-82D7-4CCC-AC85-E678E35E4A8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9335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FA7F5E2-31FC-4442-AC91-B0CB47D127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BADB4E1-9616-42B4-AC83-4DADE709F56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043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5F67D912-0AC4-430A-ADA9-5B57A48A0F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6DB2677-10EC-4D8B-8EF6-BFBFE384FFA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6296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C78BB8B8-B463-44E5-BFCE-DB539E55AD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681B27E-29E1-4AD9-B4B8-C23F92DD740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1583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A33802A-12D3-4EC0-B369-972C42C230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E169FAC-0001-4C91-881E-9C271F57600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0844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45435528-AEBA-4A7C-8A9D-291C9A03B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143DAB8-E858-4B7C-8654-914CE558637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7020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154EE993-7D0B-4655-A976-014FAEB3B8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144886B-C382-4950-9152-7E416129C62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6183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25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02573-FFDC-4B60-9C76-6C03671EF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47458-29F8-433C-86AE-6B7BCC84AC81}" type="datetime1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552E3-45B1-49F2-8C24-7E4201A4F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1C85-2080-4FA3-9DE9-89B78A3FE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0A6E4E-ABC0-4C26-9CD0-B98DFDB8888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78" r:id="rId2"/>
    <p:sldLayoutId id="2147484979" r:id="rId3"/>
    <p:sldLayoutId id="2147484980" r:id="rId4"/>
    <p:sldLayoutId id="2147484981" r:id="rId5"/>
    <p:sldLayoutId id="2147484982" r:id="rId6"/>
    <p:sldLayoutId id="2147484983" r:id="rId7"/>
    <p:sldLayoutId id="2147484984" r:id="rId8"/>
    <p:sldLayoutId id="2147484985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kc.gov.l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>
          <a:xfrm>
            <a:off x="835025" y="4128294"/>
            <a:ext cx="7772400" cy="9604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lv-LV" altLang="lv-LV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NAP2020 īstenošanas progress</a:t>
            </a:r>
            <a:br>
              <a:rPr lang="lv-LV" altLang="lv-LV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lv-LV" altLang="lv-LV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vidusposms</a:t>
            </a:r>
            <a:endParaRPr lang="lv-LV" altLang="lv-LV" sz="2600" dirty="0">
              <a:solidFill>
                <a:schemeClr val="tx1">
                  <a:lumMod val="85000"/>
                  <a:lumOff val="15000"/>
                </a:schemeClr>
              </a:solidFill>
              <a:ea typeface="MS PGothic" panose="020B0600070205080204" pitchFamily="34" charset="-128"/>
            </a:endParaRPr>
          </a:p>
        </p:txBody>
      </p:sp>
      <p:sp>
        <p:nvSpPr>
          <p:cNvPr id="1536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5410200"/>
            <a:ext cx="7772400" cy="1019175"/>
          </a:xfrm>
        </p:spPr>
        <p:txBody>
          <a:bodyPr>
            <a:normAutofit fontScale="77500" lnSpcReduction="20000"/>
          </a:bodyPr>
          <a:lstStyle/>
          <a:p>
            <a:pPr algn="r">
              <a:lnSpc>
                <a:spcPct val="70000"/>
              </a:lnSpc>
            </a:pPr>
            <a:endParaRPr lang="lv-LV" altLang="lv-LV" sz="1300" dirty="0">
              <a:solidFill>
                <a:srgbClr val="404040"/>
              </a:solidFill>
              <a:ea typeface="MS PGothic" panose="020B0600070205080204" pitchFamily="34" charset="-128"/>
            </a:endParaRPr>
          </a:p>
          <a:p>
            <a:pPr algn="r">
              <a:lnSpc>
                <a:spcPct val="110000"/>
              </a:lnSpc>
            </a:pPr>
            <a:r>
              <a:rPr lang="lv-LV" altLang="lv-LV" sz="1300" dirty="0">
                <a:solidFill>
                  <a:srgbClr val="404040"/>
                </a:solidFill>
                <a:ea typeface="MS PGothic" panose="020B0600070205080204" pitchFamily="34" charset="-128"/>
              </a:rPr>
              <a:t>Pēteris Vilks</a:t>
            </a:r>
          </a:p>
          <a:p>
            <a:pPr algn="r">
              <a:lnSpc>
                <a:spcPct val="110000"/>
              </a:lnSpc>
            </a:pPr>
            <a:r>
              <a:rPr lang="lv-LV" altLang="lv-LV" sz="1300" dirty="0">
                <a:solidFill>
                  <a:srgbClr val="404040"/>
                </a:solidFill>
                <a:ea typeface="MS PGothic" panose="020B0600070205080204" pitchFamily="34" charset="-128"/>
              </a:rPr>
              <a:t>Sigita Sniķere</a:t>
            </a:r>
          </a:p>
          <a:p>
            <a:pPr algn="r">
              <a:lnSpc>
                <a:spcPct val="110000"/>
              </a:lnSpc>
            </a:pPr>
            <a:r>
              <a:rPr lang="lv-LV" altLang="lv-LV" sz="1300" dirty="0">
                <a:solidFill>
                  <a:srgbClr val="404040"/>
                </a:solidFill>
                <a:ea typeface="MS PGothic" panose="020B0600070205080204" pitchFamily="34" charset="-128"/>
              </a:rPr>
              <a:t>Māra </a:t>
            </a:r>
            <a:r>
              <a:rPr lang="lv-LV" altLang="lv-LV" sz="1300" dirty="0" err="1">
                <a:solidFill>
                  <a:srgbClr val="404040"/>
                </a:solidFill>
                <a:ea typeface="MS PGothic" panose="020B0600070205080204" pitchFamily="34" charset="-128"/>
              </a:rPr>
              <a:t>Sīmane</a:t>
            </a:r>
            <a:endParaRPr lang="lv-LV" altLang="lv-LV" sz="1300" dirty="0">
              <a:solidFill>
                <a:srgbClr val="404040"/>
              </a:solidFill>
              <a:ea typeface="MS PGothic" panose="020B0600070205080204" pitchFamily="34" charset="-128"/>
            </a:endParaRPr>
          </a:p>
          <a:p>
            <a:pPr algn="r">
              <a:lnSpc>
                <a:spcPct val="110000"/>
              </a:lnSpc>
            </a:pPr>
            <a:endParaRPr lang="lv-LV" altLang="lv-LV" sz="1200" dirty="0">
              <a:solidFill>
                <a:srgbClr val="404040"/>
              </a:solidFill>
              <a:ea typeface="MS PGothic" panose="020B0600070205080204" pitchFamily="34" charset="-128"/>
            </a:endParaRPr>
          </a:p>
          <a:p>
            <a:pPr>
              <a:lnSpc>
                <a:spcPct val="110000"/>
              </a:lnSpc>
            </a:pPr>
            <a:r>
              <a:rPr lang="lv-LV" altLang="lv-LV" sz="1200" dirty="0">
                <a:solidFill>
                  <a:srgbClr val="404040"/>
                </a:solidFill>
                <a:ea typeface="MS PGothic" panose="020B0600070205080204" pitchFamily="34" charset="-128"/>
              </a:rPr>
              <a:t>8.11.2017.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73" y="3238897"/>
            <a:ext cx="2430304" cy="7286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7606-2A56-4713-AA61-6CB114AD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Citas ārvalstu finanšu investīcijas, milj. eiro</a:t>
            </a:r>
            <a:br>
              <a:rPr lang="lv-LV" dirty="0"/>
            </a:b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6B780-DC97-4C2B-881F-57A3E01D3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8900D-46BC-46D7-A6E5-ADA5BED7A5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09DB-3957-46CB-BE8A-A71EF80290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1525" y="6324600"/>
            <a:ext cx="447675" cy="304800"/>
          </a:xfrm>
        </p:spPr>
        <p:txBody>
          <a:bodyPr/>
          <a:lstStyle/>
          <a:p>
            <a:pPr>
              <a:defRPr/>
            </a:pPr>
            <a:fld id="{528FAB73-82D7-4CCC-AC85-E678E35E4A87}" type="slidenum">
              <a:rPr lang="en-US" altLang="lv-LV" smtClean="0"/>
              <a:pPr>
                <a:defRPr/>
              </a:pPr>
              <a:t>10</a:t>
            </a:fld>
            <a:endParaRPr lang="en-US" altLang="lv-LV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448465"/>
              </p:ext>
            </p:extLst>
          </p:nvPr>
        </p:nvGraphicFramePr>
        <p:xfrm>
          <a:off x="586408" y="1417642"/>
          <a:ext cx="7947991" cy="467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286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185988" y="373061"/>
            <a:ext cx="6281737" cy="1036638"/>
          </a:xfrm>
        </p:spPr>
        <p:txBody>
          <a:bodyPr>
            <a:normAutofit/>
          </a:bodyPr>
          <a:lstStyle/>
          <a:p>
            <a:r>
              <a:rPr lang="lv-LV" altLang="lv-LV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EKONOMIKAS IZAUGSMES</a:t>
            </a:r>
            <a:br>
              <a:rPr lang="lv-LV" altLang="lv-LV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lv-LV" altLang="lv-LV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mērķu sasniegšanas progress</a:t>
            </a:r>
            <a:endParaRPr lang="lv-LV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603" name="Slide Number Placeholder 5"/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8467725" y="6324600"/>
            <a:ext cx="37147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D39E84-DD4E-46FA-8695-4D7148BE6C33}" type="slidenum">
              <a:rPr lang="en-US" altLang="lv-LV" smtClean="0"/>
              <a:pPr/>
              <a:t>11</a:t>
            </a:fld>
            <a:endParaRPr lang="en-US" altLang="lv-LV"/>
          </a:p>
        </p:txBody>
      </p: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0" y="1781175"/>
            <a:ext cx="685800" cy="409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lv-LV" altLang="lv-LV"/>
          </a:p>
        </p:txBody>
      </p:sp>
      <p:sp>
        <p:nvSpPr>
          <p:cNvPr id="25606" name="TextBox 3"/>
          <p:cNvSpPr txBox="1">
            <a:spLocks noChangeArrowheads="1"/>
          </p:cNvSpPr>
          <p:nvPr/>
        </p:nvSpPr>
        <p:spPr bwMode="auto">
          <a:xfrm>
            <a:off x="7248525" y="1189038"/>
            <a:ext cx="1895475" cy="382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lv-LV" altLang="lv-LV"/>
          </a:p>
        </p:txBody>
      </p:sp>
      <p:sp>
        <p:nvSpPr>
          <p:cNvPr id="25607" name="TextBox 4"/>
          <p:cNvSpPr txBox="1">
            <a:spLocks noChangeArrowheads="1"/>
          </p:cNvSpPr>
          <p:nvPr/>
        </p:nvSpPr>
        <p:spPr bwMode="auto">
          <a:xfrm>
            <a:off x="4495800" y="1266825"/>
            <a:ext cx="352425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lv-LV" altLang="lv-LV"/>
          </a:p>
        </p:txBody>
      </p:sp>
      <p:grpSp>
        <p:nvGrpSpPr>
          <p:cNvPr id="5" name="Group 4"/>
          <p:cNvGrpSpPr/>
          <p:nvPr/>
        </p:nvGrpSpPr>
        <p:grpSpPr>
          <a:xfrm>
            <a:off x="0" y="1628773"/>
            <a:ext cx="9144000" cy="5229227"/>
            <a:chOff x="0" y="1628773"/>
            <a:chExt cx="9144000" cy="5229227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1714500"/>
              <a:ext cx="9144000" cy="5143500"/>
              <a:chOff x="0" y="1714500"/>
              <a:chExt cx="9144000" cy="5143500"/>
            </a:xfrm>
          </p:grpSpPr>
          <p:pic>
            <p:nvPicPr>
              <p:cNvPr id="25604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714500"/>
                <a:ext cx="9144000" cy="514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7467600" y="1781175"/>
                <a:ext cx="1590675" cy="3143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2862" y="1628773"/>
              <a:ext cx="642938" cy="619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Ekonomika aug-</a:t>
            </a:r>
            <a:b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makrolīmenis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296275" y="6324600"/>
            <a:ext cx="542925" cy="304800"/>
          </a:xfrm>
        </p:spPr>
        <p:txBody>
          <a:bodyPr/>
          <a:lstStyle/>
          <a:p>
            <a:pPr>
              <a:defRPr/>
            </a:pPr>
            <a:fld id="{C46DE3CF-30B3-48BB-882E-E1281213EA7B}" type="slidenum">
              <a:rPr lang="en-US" altLang="lv-LV" smtClean="0"/>
              <a:pPr>
                <a:defRPr/>
              </a:pPr>
              <a:t>12</a:t>
            </a:fld>
            <a:endParaRPr lang="en-US" altLang="lv-LV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45" y="2250168"/>
            <a:ext cx="8715509" cy="32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8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Izaicinājumi pastāv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96748" y="6324600"/>
            <a:ext cx="442452" cy="304800"/>
          </a:xfrm>
        </p:spPr>
        <p:txBody>
          <a:bodyPr/>
          <a:lstStyle/>
          <a:p>
            <a:pPr>
              <a:defRPr/>
            </a:pPr>
            <a:fld id="{C46DE3CF-30B3-48BB-882E-E1281213EA7B}" type="slidenum">
              <a:rPr lang="en-US" altLang="lv-LV" smtClean="0"/>
              <a:pPr>
                <a:defRPr/>
              </a:pPr>
              <a:t>13</a:t>
            </a:fld>
            <a:endParaRPr lang="en-US" altLang="lv-LV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75300" y="1909246"/>
            <a:ext cx="4379468" cy="3923750"/>
            <a:chOff x="521108" y="2104889"/>
            <a:chExt cx="3942737" cy="35324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25252" r="25449"/>
            <a:stretch/>
          </p:blipFill>
          <p:spPr>
            <a:xfrm>
              <a:off x="521108" y="2104889"/>
              <a:ext cx="3942737" cy="35324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16498" t="21359" r="76273" b="62275"/>
            <a:stretch/>
          </p:blipFill>
          <p:spPr>
            <a:xfrm>
              <a:off x="2010694" y="2930012"/>
              <a:ext cx="481782" cy="4817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26569" t="24210" r="62963" b="64668"/>
            <a:stretch/>
          </p:blipFill>
          <p:spPr>
            <a:xfrm>
              <a:off x="3470787" y="2974257"/>
              <a:ext cx="412955" cy="39328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627236" y="2974256"/>
              <a:ext cx="383458" cy="3932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465033" y="1909246"/>
            <a:ext cx="11261206" cy="3640957"/>
            <a:chOff x="3206162" y="2049688"/>
            <a:chExt cx="8424551" cy="27238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66136" y="2350652"/>
              <a:ext cx="6664577" cy="21566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06162" y="2049688"/>
              <a:ext cx="6664577" cy="12507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66136" y="4241192"/>
              <a:ext cx="5276441" cy="532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99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009774" y="285750"/>
            <a:ext cx="6724651" cy="1036638"/>
          </a:xfrm>
        </p:spPr>
        <p:txBody>
          <a:bodyPr/>
          <a:lstStyle/>
          <a:p>
            <a:r>
              <a:rPr lang="lv-LV" altLang="lv-LV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IENĀKUMU NEVIENLĪDZĪBAS MAZINĀŠANAS mērķu sasniegšanas progress</a:t>
            </a:r>
          </a:p>
        </p:txBody>
      </p:sp>
      <p:sp>
        <p:nvSpPr>
          <p:cNvPr id="27651" name="Slide Number Placeholder 1"/>
          <p:cNvSpPr>
            <a:spLocks noGrp="1"/>
          </p:cNvSpPr>
          <p:nvPr>
            <p:ph type="sldNum" sz="quarter" idx="13"/>
          </p:nvPr>
        </p:nvSpPr>
        <p:spPr bwMode="auto">
          <a:xfrm>
            <a:off x="8458200" y="6324600"/>
            <a:ext cx="3810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BB26C79-DBE4-4B27-AA5A-327164B29395}" type="slidenum">
              <a:rPr lang="en-US" altLang="lv-LV" smtClean="0"/>
              <a:pPr/>
              <a:t>14</a:t>
            </a:fld>
            <a:endParaRPr lang="en-US" altLang="lv-LV"/>
          </a:p>
        </p:txBody>
      </p:sp>
      <p:grpSp>
        <p:nvGrpSpPr>
          <p:cNvPr id="2" name="Group 1"/>
          <p:cNvGrpSpPr/>
          <p:nvPr/>
        </p:nvGrpSpPr>
        <p:grpSpPr>
          <a:xfrm>
            <a:off x="85725" y="1476375"/>
            <a:ext cx="9058275" cy="4924425"/>
            <a:chOff x="85725" y="1476375"/>
            <a:chExt cx="9058275" cy="4924425"/>
          </a:xfrm>
        </p:grpSpPr>
        <p:pic>
          <p:nvPicPr>
            <p:cNvPr id="2765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0"/>
            <a:stretch>
              <a:fillRect/>
            </a:stretch>
          </p:blipFill>
          <p:spPr bwMode="auto">
            <a:xfrm>
              <a:off x="85725" y="1476375"/>
              <a:ext cx="9058275" cy="492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TextBox 2"/>
            <p:cNvSpPr txBox="1">
              <a:spLocks noChangeArrowheads="1"/>
            </p:cNvSpPr>
            <p:nvPr/>
          </p:nvSpPr>
          <p:spPr bwMode="auto">
            <a:xfrm>
              <a:off x="152400" y="1476375"/>
              <a:ext cx="590550" cy="352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lv-LV" altLang="lv-LV"/>
            </a:p>
          </p:txBody>
        </p:sp>
      </p:grpSp>
      <p:sp>
        <p:nvSpPr>
          <p:cNvPr id="27654" name="TextBox 3"/>
          <p:cNvSpPr txBox="1">
            <a:spLocks noChangeArrowheads="1"/>
          </p:cNvSpPr>
          <p:nvPr/>
        </p:nvSpPr>
        <p:spPr bwMode="auto">
          <a:xfrm>
            <a:off x="4867275" y="1476375"/>
            <a:ext cx="4276725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lv-LV" altLang="lv-LV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840C39A-173C-46EF-B39F-D2D9543D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altLang="lv-LV" sz="2000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anose="020B0600070205080204" pitchFamily="34" charset="-128"/>
              </a:rPr>
              <a:t>Progresa novērtējums</a:t>
            </a:r>
            <a:br>
              <a:rPr lang="lv-LV" altLang="lv-LV" sz="2000" dirty="0">
                <a:solidFill>
                  <a:srgbClr val="404040"/>
                </a:solidFill>
                <a:ea typeface="MS PGothic" panose="020B0600070205080204" pitchFamily="34" charset="-128"/>
              </a:rPr>
            </a:br>
            <a:r>
              <a:rPr lang="lv-LV" altLang="lv-LV" sz="2000" dirty="0">
                <a:solidFill>
                  <a:srgbClr val="990000"/>
                </a:solidFill>
                <a:ea typeface="MS PGothic" panose="020B0600070205080204" pitchFamily="34" charset="-128"/>
              </a:rPr>
              <a:t>Nabadzības risku mazināšana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13C99442-1F5D-42B7-87A7-3FEAAEAB5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488" y="1951038"/>
            <a:ext cx="7504112" cy="4140200"/>
          </a:xfrm>
        </p:spPr>
        <p:txBody>
          <a:bodyPr/>
          <a:lstStyle/>
          <a:p>
            <a:r>
              <a:rPr lang="lv-LV" altLang="lv-LV" sz="1800">
                <a:solidFill>
                  <a:srgbClr val="262626"/>
                </a:solidFill>
                <a:ea typeface="MS PGothic" panose="020B0600070205080204" pitchFamily="34" charset="-128"/>
              </a:rPr>
              <a:t>Vecāku pabalsta vidējo apmēru Latvijas kartē</a:t>
            </a:r>
          </a:p>
          <a:p>
            <a:r>
              <a:rPr lang="lv-LV" altLang="lv-LV" sz="1800">
                <a:solidFill>
                  <a:srgbClr val="262626"/>
                </a:solidFill>
                <a:ea typeface="MS PGothic" panose="020B0600070205080204" pitchFamily="34" charset="-128"/>
              </a:rPr>
              <a:t>Nabadzības riska indeksu bērniem Latvijas reģionos (atsevišķs xls)</a:t>
            </a:r>
          </a:p>
          <a:p>
            <a:r>
              <a:rPr lang="lv-LV" altLang="lv-LV" sz="1800">
                <a:solidFill>
                  <a:srgbClr val="262626"/>
                </a:solidFill>
                <a:ea typeface="MS PGothic" panose="020B0600070205080204" pitchFamily="34" charset="-128"/>
              </a:rPr>
              <a:t>Ģimenes pabalsta saņēmēju skaita un teritoriju attīstības indeksa attiecību</a:t>
            </a:r>
          </a:p>
          <a:p>
            <a:r>
              <a:rPr lang="lv-LV" altLang="lv-LV" sz="1800">
                <a:solidFill>
                  <a:srgbClr val="262626"/>
                </a:solidFill>
                <a:ea typeface="MS PGothic" panose="020B0600070205080204" pitchFamily="34" charset="-128"/>
              </a:rPr>
              <a:t>Nabadzības riska indeksa ģimenēs ar bērniem dinamiku (no lielā xls 265., 266., 267.)</a:t>
            </a:r>
          </a:p>
          <a:p>
            <a:r>
              <a:rPr lang="lv-LV" altLang="lv-LV" sz="1800">
                <a:solidFill>
                  <a:srgbClr val="262626"/>
                </a:solidFill>
                <a:ea typeface="MS PGothic" panose="020B0600070205080204" pitchFamily="34" charset="-128"/>
              </a:rPr>
              <a:t>Kaut kā atspoguļot gadījumu skaitu ar vēlu stāšanos grūtniecības uzskaitē.</a:t>
            </a:r>
          </a:p>
          <a:p>
            <a:endParaRPr lang="lv-LV" altLang="lv-LV" sz="1800">
              <a:solidFill>
                <a:srgbClr val="262626"/>
              </a:solidFill>
              <a:ea typeface="MS PGothic" panose="020B0600070205080204" pitchFamily="34" charset="-128"/>
            </a:endParaRPr>
          </a:p>
        </p:txBody>
      </p:sp>
      <p:sp>
        <p:nvSpPr>
          <p:cNvPr id="19460" name="Text Placeholder 3">
            <a:extLst>
              <a:ext uri="{FF2B5EF4-FFF2-40B4-BE49-F238E27FC236}">
                <a16:creationId xmlns:a16="http://schemas.microsoft.com/office/drawing/2014/main" id="{9500FBCB-14F8-4DB0-846B-CBB722FFCA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lv-LV">
              <a:ea typeface="MS PGothic" panose="020B0600070205080204" pitchFamily="34" charset="-128"/>
            </a:endParaRPr>
          </a:p>
        </p:txBody>
      </p:sp>
      <p:sp>
        <p:nvSpPr>
          <p:cNvPr id="19461" name="Text Placeholder 4">
            <a:extLst>
              <a:ext uri="{FF2B5EF4-FFF2-40B4-BE49-F238E27FC236}">
                <a16:creationId xmlns:a16="http://schemas.microsoft.com/office/drawing/2014/main" id="{BEE7964A-3793-4064-941B-214E931471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lv-LV">
              <a:ea typeface="MS PGothic" panose="020B0600070205080204" pitchFamily="34" charset="-128"/>
            </a:endParaRPr>
          </a:p>
        </p:txBody>
      </p:sp>
      <p:pic>
        <p:nvPicPr>
          <p:cNvPr id="19462" name="Picture 1" descr="Screen Shot 2017-10-27 at 08.28.07.png">
            <a:extLst>
              <a:ext uri="{FF2B5EF4-FFF2-40B4-BE49-F238E27FC236}">
                <a16:creationId xmlns:a16="http://schemas.microsoft.com/office/drawing/2014/main" id="{43C0AB90-EFC0-41CA-B7BB-FFE2ACFCC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075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2">
            <a:extLst>
              <a:ext uri="{FF2B5EF4-FFF2-40B4-BE49-F238E27FC236}">
                <a16:creationId xmlns:a16="http://schemas.microsoft.com/office/drawing/2014/main" id="{98F44858-8DCC-4C45-A612-464E0558A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87475"/>
            <a:ext cx="685800" cy="615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lv-LV"/>
          </a:p>
          <a:p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8745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114550" y="285750"/>
            <a:ext cx="6096000" cy="1036638"/>
          </a:xfrm>
        </p:spPr>
        <p:txBody>
          <a:bodyPr/>
          <a:lstStyle/>
          <a:p>
            <a:r>
              <a:rPr lang="lv-LV" altLang="lv-LV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DEMOGRĀFIJAS </a:t>
            </a:r>
            <a:br>
              <a:rPr lang="lv-LV" altLang="lv-LV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lv-LV" altLang="lv-LV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mērķu sasniegšanas progress</a:t>
            </a:r>
          </a:p>
        </p:txBody>
      </p:sp>
      <p:sp>
        <p:nvSpPr>
          <p:cNvPr id="27651" name="Slide Number Placeholder 1"/>
          <p:cNvSpPr>
            <a:spLocks noGrp="1"/>
          </p:cNvSpPr>
          <p:nvPr>
            <p:ph type="sldNum" sz="quarter" idx="13"/>
          </p:nvPr>
        </p:nvSpPr>
        <p:spPr bwMode="auto">
          <a:xfrm>
            <a:off x="8458200" y="6324600"/>
            <a:ext cx="3810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BB26C79-DBE4-4B27-AA5A-327164B29395}" type="slidenum">
              <a:rPr lang="en-US" altLang="lv-LV" smtClean="0"/>
              <a:pPr/>
              <a:t>16</a:t>
            </a:fld>
            <a:endParaRPr lang="en-US" altLang="lv-LV"/>
          </a:p>
        </p:txBody>
      </p:sp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152400" y="1476375"/>
            <a:ext cx="590550" cy="352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lv-LV" altLang="lv-LV"/>
          </a:p>
        </p:txBody>
      </p:sp>
      <p:sp>
        <p:nvSpPr>
          <p:cNvPr id="27654" name="TextBox 3"/>
          <p:cNvSpPr txBox="1">
            <a:spLocks noChangeArrowheads="1"/>
          </p:cNvSpPr>
          <p:nvPr/>
        </p:nvSpPr>
        <p:spPr bwMode="auto">
          <a:xfrm>
            <a:off x="4867275" y="1476375"/>
            <a:ext cx="4276725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lv-LV" altLang="lv-LV"/>
          </a:p>
        </p:txBody>
      </p:sp>
      <p:grpSp>
        <p:nvGrpSpPr>
          <p:cNvPr id="5" name="Group 4"/>
          <p:cNvGrpSpPr/>
          <p:nvPr/>
        </p:nvGrpSpPr>
        <p:grpSpPr>
          <a:xfrm>
            <a:off x="0" y="1476375"/>
            <a:ext cx="9144000" cy="5126284"/>
            <a:chOff x="0" y="1476375"/>
            <a:chExt cx="9144000" cy="51262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76375"/>
              <a:ext cx="9144000" cy="512628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6206" y="1532608"/>
              <a:ext cx="642938" cy="619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417436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C15D000-4441-405D-B4E6-2AA98FDC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altLang="lv-LV" sz="2000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anose="020B0600070205080204" pitchFamily="34" charset="-128"/>
              </a:rPr>
              <a:t>Progresa novērtējums</a:t>
            </a:r>
            <a:br>
              <a:rPr lang="lv-LV" altLang="lv-LV" sz="2000" dirty="0">
                <a:solidFill>
                  <a:srgbClr val="404040"/>
                </a:solidFill>
                <a:ea typeface="MS PGothic" panose="020B0600070205080204" pitchFamily="34" charset="-128"/>
              </a:rPr>
            </a:br>
            <a:r>
              <a:rPr lang="lv-LV" altLang="lv-LV" sz="2000" dirty="0">
                <a:solidFill>
                  <a:srgbClr val="990000"/>
                </a:solidFill>
                <a:ea typeface="MS PGothic" panose="020B0600070205080204" pitchFamily="34" charset="-128"/>
              </a:rPr>
              <a:t>Dzimstība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9535BC5A-6056-4A4C-A0DE-ABB55348E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288" y="1752600"/>
            <a:ext cx="7275512" cy="4373563"/>
          </a:xfrm>
        </p:spPr>
        <p:txBody>
          <a:bodyPr/>
          <a:lstStyle/>
          <a:p>
            <a:r>
              <a:rPr lang="lv-LV" altLang="lv-LV">
                <a:solidFill>
                  <a:srgbClr val="262626"/>
                </a:solidFill>
                <a:ea typeface="MS PGothic" panose="020B0600070205080204" pitchFamily="34" charset="-128"/>
              </a:rPr>
              <a:t>Dzimstība Latvijas kartē</a:t>
            </a:r>
          </a:p>
          <a:p>
            <a:r>
              <a:rPr lang="lv-LV" altLang="lv-LV">
                <a:solidFill>
                  <a:srgbClr val="262626"/>
                </a:solidFill>
                <a:ea typeface="MS PGothic" panose="020B0600070205080204" pitchFamily="34" charset="-128"/>
              </a:rPr>
              <a:t>Fertility rate kartē</a:t>
            </a:r>
          </a:p>
          <a:p>
            <a:r>
              <a:rPr lang="lv-LV" altLang="lv-LV">
                <a:solidFill>
                  <a:srgbClr val="262626"/>
                </a:solidFill>
                <a:ea typeface="MS PGothic" panose="020B0600070205080204" pitchFamily="34" charset="-128"/>
              </a:rPr>
              <a:t>X un y asu izkārtojumā dzimstības un teritoriju attīstības indeksa saistību</a:t>
            </a:r>
          </a:p>
          <a:p>
            <a:r>
              <a:rPr lang="lv-LV" altLang="lv-LV">
                <a:solidFill>
                  <a:srgbClr val="262626"/>
                </a:solidFill>
                <a:ea typeface="MS PGothic" panose="020B0600070205080204" pitchFamily="34" charset="-128"/>
              </a:rPr>
              <a:t>Stabiņu diagrammā dzimstību saistībā ar mātes izglītību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41342F"/>
              </a:buClr>
              <a:buSzPct val="120000"/>
            </a:pPr>
            <a:endParaRPr lang="lv-LV" altLang="lv-LV">
              <a:solidFill>
                <a:srgbClr val="262626"/>
              </a:solidFill>
              <a:ea typeface="MS PGothic" panose="020B0600070205080204" pitchFamily="34" charset="-128"/>
            </a:endParaRPr>
          </a:p>
        </p:txBody>
      </p:sp>
      <p:sp>
        <p:nvSpPr>
          <p:cNvPr id="18436" name="Text Placeholder 3">
            <a:extLst>
              <a:ext uri="{FF2B5EF4-FFF2-40B4-BE49-F238E27FC236}">
                <a16:creationId xmlns:a16="http://schemas.microsoft.com/office/drawing/2014/main" id="{5ADD1546-38E9-440B-86A7-173CC332D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lv-LV">
              <a:ea typeface="MS PGothic" panose="020B0600070205080204" pitchFamily="34" charset="-128"/>
            </a:endParaRPr>
          </a:p>
        </p:txBody>
      </p:sp>
      <p:sp>
        <p:nvSpPr>
          <p:cNvPr id="18437" name="Text Placeholder 4">
            <a:extLst>
              <a:ext uri="{FF2B5EF4-FFF2-40B4-BE49-F238E27FC236}">
                <a16:creationId xmlns:a16="http://schemas.microsoft.com/office/drawing/2014/main" id="{203A68C3-4577-4512-B3D8-067EF1FDB1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lv-LV">
              <a:ea typeface="MS PGothic" panose="020B0600070205080204" pitchFamily="34" charset="-128"/>
            </a:endParaRPr>
          </a:p>
        </p:txBody>
      </p:sp>
      <p:pic>
        <p:nvPicPr>
          <p:cNvPr id="18438" name="Picture 1" descr="Screen Shot 2017-10-27 at 07.10.43.png">
            <a:extLst>
              <a:ext uri="{FF2B5EF4-FFF2-40B4-BE49-F238E27FC236}">
                <a16:creationId xmlns:a16="http://schemas.microsoft.com/office/drawing/2014/main" id="{E02D255E-3779-4A0A-B617-6E509E898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2"/>
          <a:stretch>
            <a:fillRect/>
          </a:stretch>
        </p:blipFill>
        <p:spPr bwMode="auto">
          <a:xfrm>
            <a:off x="107950" y="1752600"/>
            <a:ext cx="8928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648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562D671-0F35-48BE-A074-8F3C83BF9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anose="020B0600070205080204" pitchFamily="34" charset="-128"/>
              </a:rPr>
              <a:t>Vājās vietas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076BD659-E742-4EF2-B547-081473D24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671638"/>
            <a:ext cx="8007350" cy="4957762"/>
          </a:xfrm>
        </p:spPr>
        <p:txBody>
          <a:bodyPr lIns="144000"/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>
                <a:srgbClr val="77220E"/>
              </a:buClr>
            </a:pPr>
            <a:r>
              <a:rPr lang="lv-LV" altLang="lv-LV" sz="1600" b="1" dirty="0">
                <a:ea typeface="MS PGothic" panose="020B0600070205080204" pitchFamily="34" charset="-128"/>
              </a:rPr>
              <a:t>Ar demogrāfiju saistītās:</a:t>
            </a:r>
          </a:p>
          <a:p>
            <a:pPr marL="108000">
              <a:spcBef>
                <a:spcPct val="0"/>
              </a:spcBef>
              <a:spcAft>
                <a:spcPts val="400"/>
              </a:spcAft>
              <a:buClr>
                <a:srgbClr val="77220E"/>
              </a:buClr>
              <a:buFont typeface="Wingdings" panose="05000000000000000000" pitchFamily="2" charset="2"/>
              <a:buChar char="§"/>
            </a:pPr>
            <a:r>
              <a:rPr lang="lv-LV" altLang="lv-LV" sz="1600" dirty="0">
                <a:ea typeface="MS PGothic" panose="020B0600070205080204" pitchFamily="34" charset="-128"/>
              </a:rPr>
              <a:t> Nabadzības risks viena vecāka ģimenēm </a:t>
            </a:r>
          </a:p>
          <a:p>
            <a:pPr marL="108000">
              <a:spcBef>
                <a:spcPct val="0"/>
              </a:spcBef>
              <a:spcAft>
                <a:spcPts val="400"/>
              </a:spcAft>
              <a:buClr>
                <a:srgbClr val="77220E"/>
              </a:buClr>
              <a:buFont typeface="Wingdings" panose="05000000000000000000" pitchFamily="2" charset="2"/>
              <a:buChar char="§"/>
            </a:pPr>
            <a:r>
              <a:rPr lang="lv-LV" altLang="lv-LV" sz="1600" dirty="0">
                <a:ea typeface="MS PGothic" panose="020B0600070205080204" pitchFamily="34" charset="-128"/>
              </a:rPr>
              <a:t> Ambulatoro veselības aprūpes pakalpojumu pieejamība bērniem un    grūtniecēm, īpaši reģionos</a:t>
            </a:r>
          </a:p>
          <a:p>
            <a:pPr marL="108000">
              <a:spcBef>
                <a:spcPct val="0"/>
              </a:spcBef>
              <a:spcAft>
                <a:spcPts val="400"/>
              </a:spcAft>
              <a:buClr>
                <a:srgbClr val="77220E"/>
              </a:buClr>
              <a:buFont typeface="Wingdings" panose="05000000000000000000" pitchFamily="2" charset="2"/>
              <a:buChar char="§"/>
            </a:pPr>
            <a:r>
              <a:rPr lang="lv-LV" altLang="lv-LV" sz="1600" dirty="0">
                <a:ea typeface="MS PGothic" panose="020B0600070205080204" pitchFamily="34" charset="-128"/>
              </a:rPr>
              <a:t> Darba un ģimenes dzīves savienošanas risinājumi</a:t>
            </a:r>
          </a:p>
          <a:p>
            <a:pPr marL="108000">
              <a:spcBef>
                <a:spcPct val="0"/>
              </a:spcBef>
              <a:spcAft>
                <a:spcPts val="400"/>
              </a:spcAft>
              <a:buClr>
                <a:srgbClr val="77220E"/>
              </a:buClr>
              <a:buFont typeface="Wingdings" panose="05000000000000000000" pitchFamily="2" charset="2"/>
              <a:buChar char="§"/>
            </a:pPr>
            <a:r>
              <a:rPr lang="lv-LV" altLang="lv-LV" sz="1600" dirty="0">
                <a:ea typeface="MS PGothic" panose="020B0600070205080204" pitchFamily="34" charset="-128"/>
              </a:rPr>
              <a:t> Sievietes, kas dzīvo vienas, skaits</a:t>
            </a:r>
          </a:p>
          <a:p>
            <a:pPr marL="108000">
              <a:spcBef>
                <a:spcPct val="0"/>
              </a:spcBef>
              <a:spcAft>
                <a:spcPts val="400"/>
              </a:spcAft>
              <a:buClr>
                <a:srgbClr val="77220E"/>
              </a:buClr>
              <a:buFont typeface="Wingdings" panose="05000000000000000000" pitchFamily="2" charset="2"/>
              <a:buChar char="§"/>
            </a:pPr>
            <a:r>
              <a:rPr lang="lv-LV" altLang="lv-LV" sz="1600" dirty="0">
                <a:ea typeface="MS PGothic" panose="020B0600070205080204" pitchFamily="34" charset="-128"/>
              </a:rPr>
              <a:t> </a:t>
            </a:r>
            <a:r>
              <a:rPr lang="lv-LV" altLang="lv-LV" sz="1600" dirty="0" err="1">
                <a:ea typeface="MS PGothic" panose="020B0600070205080204" pitchFamily="34" charset="-128"/>
              </a:rPr>
              <a:t>Remigrācija</a:t>
            </a:r>
            <a:endParaRPr lang="lv-LV" altLang="lv-LV" sz="1600" dirty="0"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>
                <a:srgbClr val="77220E"/>
              </a:buClr>
              <a:buFont typeface="Wingdings" panose="05000000000000000000" pitchFamily="2" charset="2"/>
              <a:buChar char="§"/>
            </a:pPr>
            <a:endParaRPr lang="lv-LV" altLang="lv-LV" sz="1600" dirty="0"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>
                <a:srgbClr val="77220E"/>
              </a:buClr>
            </a:pPr>
            <a:r>
              <a:rPr lang="lv-LV" altLang="lv-LV" sz="1600" b="1" dirty="0">
                <a:ea typeface="MS PGothic" panose="020B0600070205080204" pitchFamily="34" charset="-128"/>
              </a:rPr>
              <a:t>Ar labklājību un nevienlīdzību saistītās:</a:t>
            </a:r>
          </a:p>
          <a:p>
            <a:pPr marL="108000">
              <a:spcBef>
                <a:spcPct val="0"/>
              </a:spcBef>
              <a:spcAft>
                <a:spcPts val="400"/>
              </a:spcAft>
              <a:buClr>
                <a:srgbClr val="77220E"/>
              </a:buClr>
              <a:buFont typeface="Wingdings" panose="05000000000000000000" pitchFamily="2" charset="2"/>
              <a:buChar char="§"/>
            </a:pPr>
            <a:r>
              <a:rPr lang="lv-LV" altLang="lv-LV" sz="1600" dirty="0">
                <a:ea typeface="MS PGothic" panose="020B0600070205080204" pitchFamily="34" charset="-128"/>
              </a:rPr>
              <a:t> Skolēni ar zemāko sasniegumu līmeni vispārējās izglītības sistēmā</a:t>
            </a:r>
          </a:p>
          <a:p>
            <a:pPr marL="108000">
              <a:spcBef>
                <a:spcPct val="0"/>
              </a:spcBef>
              <a:spcAft>
                <a:spcPts val="400"/>
              </a:spcAft>
              <a:buClr>
                <a:srgbClr val="77220E"/>
              </a:buClr>
              <a:buFont typeface="Wingdings" panose="05000000000000000000" pitchFamily="2" charset="2"/>
              <a:buChar char="§"/>
            </a:pPr>
            <a:r>
              <a:rPr lang="lv-LV" altLang="lv-LV" sz="1600" dirty="0">
                <a:ea typeface="MS PGothic" panose="020B0600070205080204" pitchFamily="34" charset="-128"/>
              </a:rPr>
              <a:t> Sociālās atbalsta sistēmas spēja sniegt atbalsta kopumu, lai izkļūtu no zemu ienākumu slazda un sociālās atstumtības</a:t>
            </a:r>
          </a:p>
          <a:p>
            <a:pPr marL="108000">
              <a:spcBef>
                <a:spcPct val="0"/>
              </a:spcBef>
              <a:spcAft>
                <a:spcPts val="400"/>
              </a:spcAft>
              <a:buClr>
                <a:srgbClr val="77220E"/>
              </a:buClr>
              <a:buFont typeface="Wingdings" panose="05000000000000000000" pitchFamily="2" charset="2"/>
              <a:buChar char="§"/>
            </a:pPr>
            <a:r>
              <a:rPr lang="lv-LV" altLang="lv-LV" sz="1600" dirty="0">
                <a:ea typeface="MS PGothic" panose="020B0600070205080204" pitchFamily="34" charset="-128"/>
              </a:rPr>
              <a:t> Veselības un sociālo pakalpojumu pieejamība mājsaimniecībām 1.un 2.ienākumu </a:t>
            </a:r>
            <a:r>
              <a:rPr lang="lv-LV" altLang="lv-LV" sz="1600" dirty="0" err="1">
                <a:ea typeface="MS PGothic" panose="020B0600070205080204" pitchFamily="34" charset="-128"/>
              </a:rPr>
              <a:t>kvintilē</a:t>
            </a:r>
            <a:endParaRPr lang="lv-LV" altLang="lv-LV" sz="1600" dirty="0">
              <a:ea typeface="MS PGothic" panose="020B0600070205080204" pitchFamily="34" charset="-128"/>
            </a:endParaRPr>
          </a:p>
          <a:p>
            <a:pPr marL="108000">
              <a:spcBef>
                <a:spcPct val="0"/>
              </a:spcBef>
              <a:spcAft>
                <a:spcPts val="400"/>
              </a:spcAft>
              <a:buClr>
                <a:srgbClr val="77220E"/>
              </a:buClr>
              <a:buFont typeface="Wingdings" panose="05000000000000000000" pitchFamily="2" charset="2"/>
              <a:buChar char="§"/>
            </a:pPr>
            <a:r>
              <a:rPr lang="lv-LV" altLang="lv-LV" sz="1600" dirty="0">
                <a:ea typeface="MS PGothic" panose="020B0600070205080204" pitchFamily="34" charset="-128"/>
              </a:rPr>
              <a:t> Pieaugušo izglītības pieprasījums un piedāvājums</a:t>
            </a:r>
          </a:p>
          <a:p>
            <a:pPr marL="108000">
              <a:spcBef>
                <a:spcPct val="0"/>
              </a:spcBef>
              <a:spcAft>
                <a:spcPts val="400"/>
              </a:spcAft>
              <a:buClr>
                <a:srgbClr val="77220E"/>
              </a:buClr>
              <a:buFont typeface="Wingdings" panose="05000000000000000000" pitchFamily="2" charset="2"/>
              <a:buChar char="§"/>
            </a:pPr>
            <a:r>
              <a:rPr lang="lv-LV" altLang="lv-LV" sz="1600" dirty="0">
                <a:ea typeface="MS PGothic" panose="020B0600070205080204" pitchFamily="34" charset="-128"/>
              </a:rPr>
              <a:t> Darba ņēmēju interešu aizstāvība </a:t>
            </a:r>
            <a:r>
              <a:rPr lang="lv-LV" altLang="lv-LV" sz="1600" dirty="0" err="1">
                <a:ea typeface="MS PGothic" panose="020B0600070205080204" pitchFamily="34" charset="-128"/>
              </a:rPr>
              <a:t>mikrolīmenī</a:t>
            </a:r>
            <a:endParaRPr lang="lv-LV" altLang="lv-LV" sz="1600" dirty="0">
              <a:ea typeface="MS PGothic" panose="020B0600070205080204" pitchFamily="34" charset="-128"/>
            </a:endParaRPr>
          </a:p>
          <a:p>
            <a:pPr marL="108000">
              <a:spcBef>
                <a:spcPct val="0"/>
              </a:spcBef>
              <a:spcAft>
                <a:spcPts val="400"/>
              </a:spcAft>
              <a:buClr>
                <a:srgbClr val="77220E"/>
              </a:buClr>
              <a:buFont typeface="Wingdings" panose="05000000000000000000" pitchFamily="2" charset="2"/>
              <a:buChar char="§"/>
            </a:pPr>
            <a:r>
              <a:rPr lang="lv-LV" altLang="lv-LV" sz="1600" dirty="0">
                <a:ea typeface="MS PGothic" panose="020B0600070205080204" pitchFamily="34" charset="-128"/>
              </a:rPr>
              <a:t> Gados vecāku cilvēku iesaistīšana darba tirgū</a:t>
            </a: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734E914C-5D8E-453C-8AEE-59EB9DA4CE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372475" y="6324600"/>
            <a:ext cx="4667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12EC424-DC87-40AB-8AD0-38A4D2BD5D66}" type="slidenum">
              <a:rPr lang="en-US" altLang="lv-LV" sz="1000">
                <a:solidFill>
                  <a:srgbClr val="898989"/>
                </a:solidFill>
                <a:latin typeface="Verdana" panose="020B0604030504040204" pitchFamily="34" charset="0"/>
              </a:rPr>
              <a:pPr/>
              <a:t>18</a:t>
            </a:fld>
            <a:endParaRPr lang="en-US" altLang="lv-LV" sz="10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01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alt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Progresa vērtējums</a:t>
            </a:r>
          </a:p>
        </p:txBody>
      </p:sp>
      <p:sp>
        <p:nvSpPr>
          <p:cNvPr id="31750" name="Slide Number Placeholder 5"/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8410575" y="6324600"/>
            <a:ext cx="4286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C6D5E20-27DA-4F46-BC1F-274D1ECE6274}" type="slidenum">
              <a:rPr lang="en-US" altLang="lv-LV" smtClean="0"/>
              <a:pPr/>
              <a:t>19</a:t>
            </a:fld>
            <a:endParaRPr lang="en-US" altLang="lv-LV"/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926355"/>
              </p:ext>
            </p:extLst>
          </p:nvPr>
        </p:nvGraphicFramePr>
        <p:xfrm>
          <a:off x="213518" y="1782764"/>
          <a:ext cx="4190999" cy="4288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1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Radītāji</a:t>
                      </a: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Sentiments</a:t>
                      </a: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838">
                <a:tc>
                  <a:txBody>
                    <a:bodyPr/>
                    <a:lstStyle/>
                    <a:p>
                      <a:endParaRPr lang="lv-LV" sz="1700" dirty="0">
                        <a:latin typeface="Calibri" panose="020F0502020204030204" pitchFamily="34" charset="0"/>
                      </a:endParaRPr>
                    </a:p>
                  </a:txBody>
                  <a:tcPr marT="45723" marB="4572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dirty="0">
                          <a:latin typeface="Calibri" panose="020F0502020204030204" pitchFamily="34" charset="0"/>
                        </a:rPr>
                        <a:t>IKT /</a:t>
                      </a:r>
                      <a:r>
                        <a:rPr lang="lv-LV" sz="18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e-pārvaldība</a:t>
                      </a: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700" dirty="0">
                        <a:latin typeface="Calibri" panose="020F0502020204030204" pitchFamily="34" charset="0"/>
                      </a:endParaRPr>
                    </a:p>
                  </a:txBody>
                  <a:tcPr marT="45723" marB="45723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908">
                <a:tc>
                  <a:txBody>
                    <a:bodyPr/>
                    <a:lstStyle/>
                    <a:p>
                      <a:endParaRPr lang="lv-LV" sz="1700" dirty="0">
                        <a:latin typeface="Calibri" panose="020F0502020204030204" pitchFamily="34" charset="0"/>
                      </a:endParaRPr>
                    </a:p>
                  </a:txBody>
                  <a:tcPr marT="45723" marB="4572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Nodarbinātība</a:t>
                      </a: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700" dirty="0">
                        <a:latin typeface="Calibri" panose="020F0502020204030204" pitchFamily="34" charset="0"/>
                      </a:endParaRPr>
                    </a:p>
                  </a:txBody>
                  <a:tcPr marT="45723" marB="45723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538">
                <a:tc>
                  <a:txBody>
                    <a:bodyPr/>
                    <a:lstStyle/>
                    <a:p>
                      <a:endParaRPr lang="lv-LV" sz="1700" dirty="0">
                        <a:latin typeface="Calibri" panose="020F0502020204030204" pitchFamily="34" charset="0"/>
                      </a:endParaRPr>
                    </a:p>
                  </a:txBody>
                  <a:tcPr marT="45723" marB="4572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dirty="0">
                          <a:latin typeface="Calibri" panose="020F0502020204030204" pitchFamily="34" charset="0"/>
                        </a:rPr>
                        <a:t>Kultūras kapitāls</a:t>
                      </a: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700" dirty="0">
                        <a:latin typeface="Calibri" panose="020F0502020204030204" pitchFamily="34" charset="0"/>
                      </a:endParaRPr>
                    </a:p>
                  </a:txBody>
                  <a:tcPr marT="45723" marB="45723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298">
                <a:tc>
                  <a:txBody>
                    <a:bodyPr/>
                    <a:lstStyle/>
                    <a:p>
                      <a:endParaRPr lang="lv-LV" sz="1700" dirty="0">
                        <a:latin typeface="Calibri" panose="020F0502020204030204" pitchFamily="34" charset="0"/>
                      </a:endParaRPr>
                    </a:p>
                  </a:txBody>
                  <a:tcPr marT="45723" marB="4572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Globālie indeksi</a:t>
                      </a: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700" dirty="0">
                        <a:latin typeface="Calibri" panose="020F0502020204030204" pitchFamily="34" charset="0"/>
                      </a:endParaRPr>
                    </a:p>
                  </a:txBody>
                  <a:tcPr marT="45723" marB="4572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732">
                <a:tc>
                  <a:txBody>
                    <a:bodyPr/>
                    <a:lstStyle/>
                    <a:p>
                      <a:endParaRPr lang="lv-LV" sz="1700" dirty="0">
                        <a:latin typeface="Calibri" panose="020F0502020204030204" pitchFamily="34" charset="0"/>
                      </a:endParaRPr>
                    </a:p>
                  </a:txBody>
                  <a:tcPr marT="45723" marB="4572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Dzimstība</a:t>
                      </a: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700" dirty="0">
                        <a:latin typeface="Calibri" panose="020F0502020204030204" pitchFamily="34" charset="0"/>
                      </a:endParaRPr>
                    </a:p>
                  </a:txBody>
                  <a:tcPr marT="45723" marB="4572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658">
                <a:tc>
                  <a:txBody>
                    <a:bodyPr/>
                    <a:lstStyle/>
                    <a:p>
                      <a:endParaRPr lang="lv-LV" sz="1700" dirty="0">
                        <a:latin typeface="Calibri" panose="020F0502020204030204" pitchFamily="34" charset="0"/>
                      </a:endParaRPr>
                    </a:p>
                  </a:txBody>
                  <a:tcPr marT="45723" marB="4572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Augstāko</a:t>
                      </a:r>
                      <a:r>
                        <a:rPr lang="lv-LV" sz="180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izglītību ieguvušo skaits</a:t>
                      </a:r>
                      <a:endParaRPr lang="lv-LV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700" dirty="0">
                        <a:solidFill>
                          <a:srgbClr val="FFC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18703586"/>
              </p:ext>
            </p:extLst>
          </p:nvPr>
        </p:nvGraphicFramePr>
        <p:xfrm>
          <a:off x="4763293" y="2220158"/>
          <a:ext cx="4267200" cy="3840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020">
                <a:tc>
                  <a:txBody>
                    <a:bodyPr/>
                    <a:lstStyle/>
                    <a:p>
                      <a:endParaRPr lang="lv-LV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lv-LV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Radītāji</a:t>
                      </a:r>
                    </a:p>
                  </a:txBody>
                  <a:tcPr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sz="1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lv-LV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Sentiments</a:t>
                      </a:r>
                    </a:p>
                  </a:txBody>
                  <a:tcPr marT="45718" marB="4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41">
                <a:tc>
                  <a:txBody>
                    <a:bodyPr/>
                    <a:lstStyle/>
                    <a:p>
                      <a:endParaRPr lang="lv-LV" sz="1700" dirty="0">
                        <a:latin typeface="Calibri" panose="020F0502020204030204" pitchFamily="34" charset="0"/>
                      </a:endParaRPr>
                    </a:p>
                  </a:txBody>
                  <a:tcPr marT="45718" marB="4571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Pētniecība un attīstība</a:t>
                      </a:r>
                    </a:p>
                  </a:txBody>
                  <a:tcPr marT="45718" marB="45718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7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8" marB="4571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191">
                <a:tc>
                  <a:txBody>
                    <a:bodyPr/>
                    <a:lstStyle/>
                    <a:p>
                      <a:endParaRPr lang="lv-LV" sz="1700" dirty="0">
                        <a:latin typeface="Calibri" panose="020F0502020204030204" pitchFamily="34" charset="0"/>
                      </a:endParaRPr>
                    </a:p>
                  </a:txBody>
                  <a:tcPr marT="45718" marB="4571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dirty="0">
                          <a:latin typeface="Calibri" panose="020F0502020204030204" pitchFamily="34" charset="0"/>
                        </a:rPr>
                        <a:t>Reģionālā</a:t>
                      </a:r>
                      <a:r>
                        <a:rPr lang="lv-LV" sz="1800" baseline="0" dirty="0">
                          <a:latin typeface="Calibri" panose="020F0502020204030204" pitchFamily="34" charset="0"/>
                        </a:rPr>
                        <a:t> politika</a:t>
                      </a:r>
                      <a:endParaRPr lang="lv-LV" sz="1800" dirty="0">
                        <a:latin typeface="Calibri" panose="020F0502020204030204" pitchFamily="34" charset="0"/>
                      </a:endParaRPr>
                    </a:p>
                  </a:txBody>
                  <a:tcPr marT="45718" marB="45718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7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8" marB="4571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endParaRPr lang="lv-LV" sz="1700" dirty="0">
                        <a:latin typeface="Calibri" panose="020F0502020204030204" pitchFamily="34" charset="0"/>
                      </a:endParaRPr>
                    </a:p>
                  </a:txBody>
                  <a:tcPr marT="45718" marB="4571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dirty="0">
                          <a:latin typeface="Calibri" panose="020F0502020204030204" pitchFamily="34" charset="0"/>
                        </a:rPr>
                        <a:t>Migrācija</a:t>
                      </a:r>
                    </a:p>
                  </a:txBody>
                  <a:tcPr marT="45718" marB="45718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7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8" marB="4571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endParaRPr lang="lv-LV" sz="1700" dirty="0">
                        <a:latin typeface="Calibri" panose="020F0502020204030204" pitchFamily="34" charset="0"/>
                      </a:endParaRPr>
                    </a:p>
                  </a:txBody>
                  <a:tcPr marT="45718" marB="4571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baseline="0" dirty="0">
                          <a:latin typeface="Calibri" panose="020F0502020204030204" pitchFamily="34" charset="0"/>
                        </a:rPr>
                        <a:t>Sasniegumi vispārējā izglītībā</a:t>
                      </a:r>
                      <a:endParaRPr lang="lv-LV" sz="1800" dirty="0">
                        <a:latin typeface="Calibri" panose="020F0502020204030204" pitchFamily="34" charset="0"/>
                      </a:endParaRPr>
                    </a:p>
                  </a:txBody>
                  <a:tcPr marT="45718" marB="45718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700" dirty="0">
                        <a:latin typeface="Calibri" panose="020F0502020204030204" pitchFamily="34" charset="0"/>
                      </a:endParaRPr>
                    </a:p>
                  </a:txBody>
                  <a:tcPr marT="45718" marB="4571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lv-LV" sz="1700" dirty="0">
                        <a:latin typeface="Calibri" panose="020F0502020204030204" pitchFamily="34" charset="0"/>
                      </a:endParaRPr>
                    </a:p>
                  </a:txBody>
                  <a:tcPr marT="45718" marB="4571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dirty="0">
                          <a:latin typeface="Calibri" panose="020F0502020204030204" pitchFamily="34" charset="0"/>
                        </a:rPr>
                        <a:t>Apstrādes rūpniecība</a:t>
                      </a:r>
                    </a:p>
                  </a:txBody>
                  <a:tcPr marT="45718" marB="45718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700" dirty="0">
                        <a:latin typeface="Calibri" panose="020F0502020204030204" pitchFamily="34" charset="0"/>
                      </a:endParaRPr>
                    </a:p>
                  </a:txBody>
                  <a:tcPr marT="45718" marB="4571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endParaRPr lang="lv-LV" sz="17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8" marB="4571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>
                          <a:latin typeface="Calibri" panose="020F0502020204030204" pitchFamily="34" charset="0"/>
                        </a:rPr>
                        <a:t>Eksporta pieaugums</a:t>
                      </a:r>
                    </a:p>
                  </a:txBody>
                  <a:tcPr marT="45718" marB="45718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700" dirty="0">
                        <a:solidFill>
                          <a:srgbClr val="FFC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8" marB="4571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696">
                <a:tc>
                  <a:txBody>
                    <a:bodyPr/>
                    <a:lstStyle/>
                    <a:p>
                      <a:endParaRPr lang="lv-LV" sz="1700" dirty="0">
                        <a:solidFill>
                          <a:srgbClr val="FFC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8" marB="4571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800" dirty="0">
                          <a:latin typeface="Calibri" panose="020F0502020204030204" pitchFamily="34" charset="0"/>
                        </a:rPr>
                        <a:t>Pieaugušo</a:t>
                      </a:r>
                      <a:r>
                        <a:rPr lang="lv-LV" sz="1800" baseline="0" dirty="0">
                          <a:latin typeface="Calibri" panose="020F0502020204030204" pitchFamily="34" charset="0"/>
                        </a:rPr>
                        <a:t> izglītība</a:t>
                      </a:r>
                      <a:endParaRPr lang="lv-LV" sz="1800" dirty="0">
                        <a:latin typeface="Calibri" panose="020F0502020204030204" pitchFamily="34" charset="0"/>
                      </a:endParaRPr>
                    </a:p>
                  </a:txBody>
                  <a:tcPr marT="45718" marB="45718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700" dirty="0">
                        <a:solidFill>
                          <a:srgbClr val="FFC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8" marB="4571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 Placeholder 1"/>
          <p:cNvSpPr txBox="1">
            <a:spLocks/>
          </p:cNvSpPr>
          <p:nvPr/>
        </p:nvSpPr>
        <p:spPr bwMode="auto">
          <a:xfrm>
            <a:off x="421083" y="1703389"/>
            <a:ext cx="40401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altLang="lv-LV" sz="1800" b="1" dirty="0"/>
              <a:t>Pozitīvas tendences</a:t>
            </a:r>
          </a:p>
        </p:txBody>
      </p:sp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4876800" y="1703389"/>
            <a:ext cx="40401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altLang="lv-LV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Kritiski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279" y="422044"/>
            <a:ext cx="6425921" cy="1036642"/>
          </a:xfrm>
        </p:spPr>
        <p:txBody>
          <a:bodyPr>
            <a:noAutofit/>
          </a:bodyPr>
          <a:lstStyle/>
          <a:p>
            <a:r>
              <a:rPr lang="lv-LV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NAP2020 struktūra </a:t>
            </a:r>
            <a:b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lv-LV" sz="1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092" y="1556657"/>
            <a:ext cx="7473108" cy="4572000"/>
          </a:xfrm>
        </p:spPr>
        <p:txBody>
          <a:bodyPr>
            <a:normAutofit/>
          </a:bodyPr>
          <a:lstStyle/>
          <a:p>
            <a:endParaRPr lang="lv-LV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374775" indent="-571500">
              <a:buFont typeface="Wingdings" panose="05000000000000000000" pitchFamily="2" charset="2"/>
              <a:buChar char="ü"/>
            </a:pPr>
            <a:r>
              <a:rPr lang="lv-LV" dirty="0"/>
              <a:t>valsts attīstības mērķi</a:t>
            </a:r>
          </a:p>
          <a:p>
            <a:pPr marL="1374775" indent="-571500">
              <a:buFont typeface="Wingdings" panose="05000000000000000000" pitchFamily="2" charset="2"/>
              <a:buChar char="ü"/>
            </a:pPr>
            <a:r>
              <a:rPr lang="lv-LV" dirty="0"/>
              <a:t>prioritātes </a:t>
            </a:r>
          </a:p>
          <a:p>
            <a:pPr marL="1374775" indent="-571500">
              <a:buFont typeface="Wingdings" panose="05000000000000000000" pitchFamily="2" charset="2"/>
              <a:buChar char="ü"/>
            </a:pPr>
            <a:r>
              <a:rPr lang="lv-LV" dirty="0"/>
              <a:t>sasniedzamie makrolīmeņa rezultāti</a:t>
            </a:r>
          </a:p>
          <a:p>
            <a:pPr marL="1374775" indent="-571500">
              <a:buFont typeface="Wingdings" panose="05000000000000000000" pitchFamily="2" charset="2"/>
              <a:buChar char="ü"/>
            </a:pPr>
            <a:r>
              <a:rPr lang="lv-LV" dirty="0"/>
              <a:t>rīcības virzieni katrā prioritātē</a:t>
            </a:r>
          </a:p>
          <a:p>
            <a:pPr marL="1374775" indent="-571500">
              <a:buFont typeface="Wingdings" panose="05000000000000000000" pitchFamily="2" charset="2"/>
              <a:buChar char="ü"/>
            </a:pPr>
            <a:r>
              <a:rPr lang="lv-LV" dirty="0"/>
              <a:t>indikatīvie finanšu ieguldījumi/lielie projekti</a:t>
            </a:r>
          </a:p>
          <a:p>
            <a:pPr marL="1374775" indent="-571500">
              <a:buFont typeface="Wingdings" panose="05000000000000000000" pitchFamily="2" charset="2"/>
              <a:buChar char="ü"/>
            </a:pPr>
            <a:r>
              <a:rPr lang="lv-LV" dirty="0"/>
              <a:t>sasniedzamie politikas rezultāti </a:t>
            </a:r>
          </a:p>
          <a:p>
            <a:pPr marL="1374775" indent="-571500">
              <a:buFont typeface="Wingdings" panose="05000000000000000000" pitchFamily="2" charset="2"/>
              <a:buChar char="ü"/>
            </a:pPr>
            <a:r>
              <a:rPr lang="lv-LV" dirty="0"/>
              <a:t>atbildīgās institūcijas </a:t>
            </a:r>
          </a:p>
          <a:p>
            <a:endParaRPr lang="lv-LV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46DE3CF-30B3-48BB-882E-E1281213EA7B}" type="slidenum">
              <a:rPr lang="en-US" altLang="lv-LV" smtClean="0"/>
              <a:pPr>
                <a:defRPr/>
              </a:pPr>
              <a:t>2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05552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NAP2020 ietekmes uz vidi novērtējums - secinājumi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70077"/>
            <a:ext cx="6781800" cy="437357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lv-LV" b="1" i="1" dirty="0"/>
              <a:t>Nav novērotas būtiskas, krasas vides stāvokļa izmaiņas</a:t>
            </a:r>
            <a:endParaRPr lang="en-US" b="1" i="1" dirty="0"/>
          </a:p>
          <a:p>
            <a:pPr lvl="0"/>
            <a:endParaRPr lang="lv-LV" dirty="0"/>
          </a:p>
          <a:p>
            <a:pPr lvl="0"/>
            <a:r>
              <a:rPr lang="lv-LV" b="1" dirty="0">
                <a:solidFill>
                  <a:srgbClr val="00B050"/>
                </a:solidFill>
              </a:rPr>
              <a:t>Pozitīvās ietekmes:</a:t>
            </a:r>
            <a:endParaRPr lang="en-US" b="1" dirty="0">
              <a:solidFill>
                <a:srgbClr val="00B050"/>
              </a:solidFill>
            </a:endParaRPr>
          </a:p>
          <a:p>
            <a:pPr marL="504000" lvl="0" indent="-252000">
              <a:buFont typeface="+mj-lt"/>
              <a:buAutoNum type="arabicParenR"/>
            </a:pPr>
            <a:r>
              <a:rPr lang="lv-LV" dirty="0"/>
              <a:t>paaugstinājies atjaunojamo energoresursu patēriņa īpatsvars</a:t>
            </a:r>
            <a:endParaRPr lang="en-US" dirty="0"/>
          </a:p>
          <a:p>
            <a:pPr marL="504000" lvl="0" indent="-252000">
              <a:buFont typeface="+mj-lt"/>
              <a:buAutoNum type="arabicParenR"/>
            </a:pPr>
            <a:r>
              <a:rPr lang="lv-LV" dirty="0"/>
              <a:t>palielinājušās bioloģisko zemju platības</a:t>
            </a:r>
            <a:endParaRPr lang="en-US" dirty="0"/>
          </a:p>
          <a:p>
            <a:pPr marL="504000" lvl="0" indent="-252000">
              <a:buFont typeface="+mj-lt"/>
              <a:buAutoNum type="arabicParenR"/>
            </a:pPr>
            <a:r>
              <a:rPr lang="lv-LV" dirty="0"/>
              <a:t>bioloģiskās daudzveidības saglabāšana nemainīgā līmenī</a:t>
            </a:r>
            <a:endParaRPr lang="en-US" dirty="0"/>
          </a:p>
          <a:p>
            <a:pPr marL="504000" lvl="0" indent="-252000">
              <a:buFont typeface="+mj-lt"/>
              <a:buAutoNum type="arabicParenR"/>
            </a:pPr>
            <a:r>
              <a:rPr lang="lv-LV" dirty="0"/>
              <a:t>samazināts SEG emisiju īpatsvars</a:t>
            </a:r>
            <a:endParaRPr lang="en-US" dirty="0"/>
          </a:p>
          <a:p>
            <a:pPr marL="504000" lvl="0" indent="-252000">
              <a:buFont typeface="+mj-lt"/>
              <a:buAutoNum type="arabicParenR"/>
            </a:pPr>
            <a:r>
              <a:rPr lang="lv-LV" dirty="0"/>
              <a:t>samazinājies ar notekūdeņiem novadītais biogēnais paliekošais piesārņojums</a:t>
            </a:r>
            <a:endParaRPr lang="en-US" dirty="0"/>
          </a:p>
          <a:p>
            <a:pPr lvl="0"/>
            <a:endParaRPr lang="lv-LV" i="1" dirty="0"/>
          </a:p>
          <a:p>
            <a:pPr lvl="0"/>
            <a:r>
              <a:rPr lang="lv-LV" b="1" dirty="0">
                <a:solidFill>
                  <a:srgbClr val="FF0000"/>
                </a:solidFill>
              </a:rPr>
              <a:t>Negatīvās ietekmes:</a:t>
            </a:r>
            <a:endParaRPr lang="en-US" b="1" dirty="0">
              <a:solidFill>
                <a:srgbClr val="FF0000"/>
              </a:solidFill>
            </a:endParaRPr>
          </a:p>
          <a:p>
            <a:pPr marL="504000" lvl="0" indent="-252000">
              <a:buFont typeface="+mj-lt"/>
              <a:buAutoNum type="arabicParenR"/>
            </a:pPr>
            <a:r>
              <a:rPr lang="lv-LV" dirty="0"/>
              <a:t>nepietiekams piesārņojošo vielu emisiju samazinājums</a:t>
            </a:r>
            <a:endParaRPr lang="en-US" dirty="0"/>
          </a:p>
          <a:p>
            <a:pPr marL="504000" lvl="0" indent="-252000">
              <a:buFont typeface="+mj-lt"/>
              <a:buAutoNum type="arabicParenR"/>
            </a:pPr>
            <a:r>
              <a:rPr lang="lv-LV" dirty="0"/>
              <a:t>Baltijas jūrā joprojām tiek pārsniegtas robežvērtības labai ūdens kvalitātei</a:t>
            </a:r>
            <a:endParaRPr lang="en-US" dirty="0"/>
          </a:p>
          <a:p>
            <a:pPr marL="504000" lvl="0" indent="-252000">
              <a:buFont typeface="+mj-lt"/>
              <a:buAutoNum type="arabicParenR"/>
            </a:pPr>
            <a:r>
              <a:rPr lang="lv-LV" dirty="0"/>
              <a:t>samazinājies pārstrādāto sadzīves un bīstamo atkritumu īpatsvars</a:t>
            </a:r>
            <a:endParaRPr lang="en-US" dirty="0"/>
          </a:p>
          <a:p>
            <a:pPr marL="504000" lvl="0" indent="-252000">
              <a:buFont typeface="+mj-lt"/>
              <a:buAutoNum type="arabicParenR"/>
            </a:pPr>
            <a:r>
              <a:rPr lang="lv-LV" dirty="0"/>
              <a:t>dabas resursu izmantošanas produktivitāte nav efektīva</a:t>
            </a:r>
            <a:endParaRPr lang="en-US" dirty="0"/>
          </a:p>
          <a:p>
            <a:pPr marL="504000" lvl="0" indent="-252000">
              <a:buFont typeface="+mj-lt"/>
              <a:buAutoNum type="arabicParenR"/>
            </a:pPr>
            <a:r>
              <a:rPr lang="lv-LV" dirty="0"/>
              <a:t>paaugstinājies lauksaimniecībā izmantojamo ķimikāliju daudzums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28FAB73-82D7-4CCC-AC85-E678E35E4A87}" type="slidenum">
              <a:rPr lang="en-US" altLang="lv-LV" smtClean="0"/>
              <a:pPr>
                <a:defRPr/>
              </a:pPr>
              <a:t>20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93469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Turpmākā rīcība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4850" y="6324600"/>
            <a:ext cx="514350" cy="304800"/>
          </a:xfrm>
        </p:spPr>
        <p:txBody>
          <a:bodyPr/>
          <a:lstStyle/>
          <a:p>
            <a:pPr>
              <a:defRPr/>
            </a:pPr>
            <a:fld id="{528FAB73-82D7-4CCC-AC85-E678E35E4A87}" type="slidenum">
              <a:rPr lang="en-US" altLang="lv-LV" smtClean="0"/>
              <a:pPr>
                <a:defRPr/>
              </a:pPr>
              <a:t>21</a:t>
            </a:fld>
            <a:endParaRPr lang="en-US" altLang="lv-LV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514469"/>
              </p:ext>
            </p:extLst>
          </p:nvPr>
        </p:nvGraphicFramePr>
        <p:xfrm>
          <a:off x="838200" y="1752600"/>
          <a:ext cx="7848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590800" y="680215"/>
            <a:ext cx="2207418" cy="311632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/>
          <p:cNvSpPr/>
          <p:nvPr/>
        </p:nvSpPr>
        <p:spPr>
          <a:xfrm>
            <a:off x="1000125" y="3208280"/>
            <a:ext cx="2207418" cy="31163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NAP2020 </a:t>
            </a:r>
            <a:r>
              <a:rPr lang="lv-LV" sz="14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vidusposma</a:t>
            </a: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vērtējuma ziņojuma projekts:	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Nacionālajā attīstības padomē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Ministru kabinetā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lv-LV" sz="1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Saeimā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endParaRPr lang="lv-LV" sz="1200" kern="12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58740" y="2877660"/>
            <a:ext cx="25550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Pamatojoties uz NAP2020 ziņojumu – tematiskas, starpinstitūciju diskusijas, iedzīvotāju, uzņēmēju, viedokļu līderu aptaujas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Latvijas interešu definēšana 2021+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Pamatnostādņu starpposma izvērtējumi nozaru un starpnozaru prioritātēm 2021+ (2018.g. XII)</a:t>
            </a: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43576" y="3051590"/>
            <a:ext cx="301347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Rādītāju analīzes, 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pārskatu/ziņojumu monitorings, ieguldījumu efektivitātes analīze, konkurētspējas izaicinājumi</a:t>
            </a:r>
          </a:p>
          <a:p>
            <a:pPr lvl="0"/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NAP2021/ mērķi, investīciju plāns/projekti/rīcībpolitikas </a:t>
            </a:r>
          </a:p>
          <a:p>
            <a:pPr lvl="0"/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NAP2021+ izskatīšana Saeimā (2019.XII)</a:t>
            </a: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2020: 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MK apstiprinātas nozaru pamatnostādnes NAP2021+ īstenošanai</a:t>
            </a: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75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3635375"/>
            <a:ext cx="7772400" cy="914400"/>
          </a:xfrm>
        </p:spPr>
        <p:txBody>
          <a:bodyPr/>
          <a:lstStyle/>
          <a:p>
            <a:r>
              <a:rPr lang="lv-LV" altLang="lv-LV" sz="2400">
                <a:solidFill>
                  <a:srgbClr val="41342F"/>
                </a:solidFill>
                <a:ea typeface="MS PGothic" panose="020B0600070205080204" pitchFamily="34" charset="-128"/>
              </a:rPr>
              <a:t>Ar atbildību par Latvijas nākotni!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41D46-D0F2-43EF-8DEB-F49F5055B4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00463" y="5053013"/>
            <a:ext cx="4757737" cy="639762"/>
          </a:xfrm>
        </p:spPr>
        <p:txBody>
          <a:bodyPr/>
          <a:lstStyle/>
          <a:p>
            <a:pPr algn="l">
              <a:defRPr/>
            </a:pPr>
            <a:r>
              <a:rPr lang="lv-LV" dirty="0">
                <a:hlinkClick r:id="rId3"/>
              </a:rPr>
              <a:t>www.pkc.gov.lv</a:t>
            </a:r>
            <a:endParaRPr lang="lv-LV" dirty="0"/>
          </a:p>
          <a:p>
            <a:pPr algn="l">
              <a:defRPr/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@NAP2020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6096000" cy="1036642"/>
          </a:xfrm>
        </p:spPr>
        <p:txBody>
          <a:bodyPr/>
          <a:lstStyle/>
          <a:p>
            <a:r>
              <a:rPr lang="lv-LV" sz="2200" dirty="0"/>
              <a:t>NAP2020 struktūras </a:t>
            </a:r>
            <a:r>
              <a:rPr lang="lv-LV" sz="2200" dirty="0" err="1"/>
              <a:t>izvērtējums</a:t>
            </a:r>
            <a:r>
              <a:rPr lang="lv-LV" sz="2200" dirty="0"/>
              <a:t> </a:t>
            </a:r>
            <a:br>
              <a:rPr lang="lv-LV" dirty="0"/>
            </a:br>
            <a:endParaRPr lang="lv-LV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61197"/>
              </p:ext>
            </p:extLst>
          </p:nvPr>
        </p:nvGraphicFramePr>
        <p:xfrm>
          <a:off x="266240" y="1630497"/>
          <a:ext cx="5021855" cy="3481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46DE3CF-30B3-48BB-882E-E1281213EA7B}" type="slidenum">
              <a:rPr lang="en-US" altLang="lv-LV" smtClean="0"/>
              <a:pPr>
                <a:defRPr/>
              </a:pPr>
              <a:t>3</a:t>
            </a:fld>
            <a:endParaRPr lang="en-US" altLang="lv-LV"/>
          </a:p>
        </p:txBody>
      </p:sp>
      <p:sp>
        <p:nvSpPr>
          <p:cNvPr id="13" name="TextBox 12"/>
          <p:cNvSpPr txBox="1"/>
          <p:nvPr/>
        </p:nvSpPr>
        <p:spPr>
          <a:xfrm>
            <a:off x="266241" y="5204199"/>
            <a:ext cx="18966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Viedokļu līderu aptauja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8095" y="1469206"/>
            <a:ext cx="370350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Stiprās puses</a:t>
            </a:r>
          </a:p>
          <a:p>
            <a:pPr marL="285750" indent="-285750">
              <a:buFontTx/>
              <a:buChar char="-"/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Mērķu sasaiste ar ES fondu un valsts budžeta ikgadējo plānošanu</a:t>
            </a:r>
          </a:p>
          <a:p>
            <a:pPr marL="285750" indent="-285750">
              <a:buFontTx/>
              <a:buChar char="-"/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Rezultatīvo rādītāju sistēma</a:t>
            </a:r>
          </a:p>
          <a:p>
            <a:pPr marL="285750" indent="-285750">
              <a:buFontTx/>
              <a:buChar char="-"/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Citu attīstības plānošanas dokumentu pakārtošana NAP</a:t>
            </a:r>
          </a:p>
          <a:p>
            <a:endPara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Vājās puses</a:t>
            </a:r>
          </a:p>
          <a:p>
            <a:pPr marL="285750" indent="-285750">
              <a:buFontTx/>
              <a:buChar char="-"/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Uzdevumu saturiska dublēšanās</a:t>
            </a:r>
          </a:p>
          <a:p>
            <a:pPr marL="285750" indent="-285750">
              <a:buFontTx/>
              <a:buChar char="-"/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Rezultatīvo rādītāju neesamība uzdevumu līmenī</a:t>
            </a:r>
          </a:p>
          <a:p>
            <a:pPr marL="285750" indent="-285750">
              <a:buFontTx/>
              <a:buChar char="-"/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vienmēr pierādāma definēto uzdevumu ietekme uz mērķa sasniegšanu</a:t>
            </a:r>
          </a:p>
          <a:p>
            <a:endPara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Iespējas</a:t>
            </a:r>
          </a:p>
          <a:p>
            <a:pPr marL="285750" indent="-285750">
              <a:buFontTx/>
              <a:buChar char="-"/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 uzdevumu detalizētības līmenis</a:t>
            </a:r>
          </a:p>
          <a:p>
            <a:pPr marL="285750" indent="-285750">
              <a:buFontTx/>
              <a:buChar char="-"/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Skaidrākas izvēles</a:t>
            </a:r>
          </a:p>
        </p:txBody>
      </p:sp>
    </p:spTree>
    <p:extLst>
      <p:ext uri="{BB962C8B-B14F-4D97-AF65-F5344CB8AC3E}">
        <p14:creationId xmlns:p14="http://schemas.microsoft.com/office/powerpoint/2010/main" val="296658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8448675" y="6324600"/>
            <a:ext cx="3905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E6994D-142F-41D0-A671-EC80829DD295}" type="slidenum">
              <a:rPr lang="en-US" altLang="lv-LV" smtClean="0"/>
              <a:pPr/>
              <a:t>4</a:t>
            </a:fld>
            <a:endParaRPr lang="en-US" altLang="lv-LV"/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NAP2020 stratēģiskā daļa</a:t>
            </a:r>
          </a:p>
        </p:txBody>
      </p:sp>
      <p:pic>
        <p:nvPicPr>
          <p:cNvPr id="17412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300" y="1350963"/>
            <a:ext cx="6400800" cy="4846637"/>
          </a:xfrm>
        </p:spPr>
      </p:pic>
    </p:spTree>
    <p:extLst>
      <p:ext uri="{BB962C8B-B14F-4D97-AF65-F5344CB8AC3E}">
        <p14:creationId xmlns:p14="http://schemas.microsoft.com/office/powerpoint/2010/main" val="228017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8448675" y="6324600"/>
            <a:ext cx="3905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8148A17-6C18-4EC5-8853-08FFD69306D4}" type="slidenum">
              <a:rPr lang="en-US" altLang="lv-LV" smtClean="0"/>
              <a:pPr/>
              <a:t>5</a:t>
            </a:fld>
            <a:endParaRPr lang="en-US" altLang="lv-LV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398713" y="237332"/>
            <a:ext cx="6096000" cy="1036638"/>
          </a:xfrm>
        </p:spPr>
        <p:txBody>
          <a:bodyPr/>
          <a:lstStyle/>
          <a:p>
            <a:r>
              <a:rPr lang="lv-LV" alt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Sasaiste ar budžetu un ES fondu investīcijām</a:t>
            </a:r>
          </a:p>
        </p:txBody>
      </p:sp>
      <p:pic>
        <p:nvPicPr>
          <p:cNvPr id="19460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4388" y="1219200"/>
            <a:ext cx="32004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3563938"/>
            <a:ext cx="6440487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5" b="7503"/>
          <a:stretch>
            <a:fillRect/>
          </a:stretch>
        </p:blipFill>
        <p:spPr bwMode="auto">
          <a:xfrm>
            <a:off x="6176963" y="823913"/>
            <a:ext cx="2582862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662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>
            <a:noAutofit/>
          </a:bodyPr>
          <a:lstStyle/>
          <a:p>
            <a:r>
              <a:rPr lang="lv-LV" dirty="0"/>
              <a:t>ES fondu investīciju progress, milj. eiro</a:t>
            </a:r>
            <a:br>
              <a:rPr lang="lv-LV" dirty="0"/>
            </a:b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lv-LV" altLang="lv-LV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7278891-AAEC-48C6-96DA-80B33972757D}" type="slidenum">
              <a:rPr lang="en-US" altLang="lv-LV" smtClean="0"/>
              <a:pPr/>
              <a:t>6</a:t>
            </a:fld>
            <a:endParaRPr lang="en-US" altLang="lv-LV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425743"/>
              </p:ext>
            </p:extLst>
          </p:nvPr>
        </p:nvGraphicFramePr>
        <p:xfrm>
          <a:off x="765313" y="1288256"/>
          <a:ext cx="7454347" cy="503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>
            <a:noAutofit/>
          </a:bodyPr>
          <a:lstStyle/>
          <a:p>
            <a:r>
              <a:rPr lang="lv-LV" dirty="0"/>
              <a:t>ES fondu investīcijas sadalījumā pa rīcības virzieniem, milj. eiro</a:t>
            </a:r>
            <a:br>
              <a:rPr lang="lv-LV" dirty="0"/>
            </a:b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lv-LV" altLang="lv-LV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7278891-AAEC-48C6-96DA-80B33972757D}" type="slidenum">
              <a:rPr lang="en-US" altLang="lv-LV" smtClean="0"/>
              <a:pPr/>
              <a:t>7</a:t>
            </a:fld>
            <a:endParaRPr lang="en-US" altLang="lv-LV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123497"/>
              </p:ext>
            </p:extLst>
          </p:nvPr>
        </p:nvGraphicFramePr>
        <p:xfrm>
          <a:off x="546652" y="1288256"/>
          <a:ext cx="7987748" cy="503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812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7606-2A56-4713-AA61-6CB114AD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Valsts budžeta investīcijas sadalījumā pa prioritātēm, milj. eiro</a:t>
            </a:r>
            <a:br>
              <a:rPr lang="lv-LV" dirty="0"/>
            </a:b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6B780-DC97-4C2B-881F-57A3E01D3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8900D-46BC-46D7-A6E5-ADA5BED7A5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09DB-3957-46CB-BE8A-A71EF80290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10575" y="6324600"/>
            <a:ext cx="428625" cy="304800"/>
          </a:xfrm>
        </p:spPr>
        <p:txBody>
          <a:bodyPr/>
          <a:lstStyle/>
          <a:p>
            <a:pPr>
              <a:defRPr/>
            </a:pPr>
            <a:fld id="{528FAB73-82D7-4CCC-AC85-E678E35E4A87}" type="slidenum">
              <a:rPr lang="en-US" altLang="lv-LV" smtClean="0"/>
              <a:pPr>
                <a:defRPr/>
              </a:pPr>
              <a:t>8</a:t>
            </a:fld>
            <a:endParaRPr lang="en-US" altLang="lv-LV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102416"/>
              </p:ext>
            </p:extLst>
          </p:nvPr>
        </p:nvGraphicFramePr>
        <p:xfrm>
          <a:off x="690562" y="1288256"/>
          <a:ext cx="7762875" cy="462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248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7606-2A56-4713-AA61-6CB114AD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Valsts budžeta investīcijas, sadalījumā pa rīcības virzieniem, milj. eiro</a:t>
            </a:r>
            <a:br>
              <a:rPr lang="lv-LV" dirty="0"/>
            </a:b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6B780-DC97-4C2B-881F-57A3E01D3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8900D-46BC-46D7-A6E5-ADA5BED7A5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09DB-3957-46CB-BE8A-A71EF80290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34375" y="6324600"/>
            <a:ext cx="504825" cy="304800"/>
          </a:xfrm>
        </p:spPr>
        <p:txBody>
          <a:bodyPr/>
          <a:lstStyle/>
          <a:p>
            <a:pPr>
              <a:defRPr/>
            </a:pPr>
            <a:fld id="{528FAB73-82D7-4CCC-AC85-E678E35E4A87}" type="slidenum">
              <a:rPr lang="en-US" altLang="lv-LV" smtClean="0"/>
              <a:pPr>
                <a:defRPr/>
              </a:pPr>
              <a:t>9</a:t>
            </a:fld>
            <a:endParaRPr lang="en-US" altLang="lv-LV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939253"/>
              </p:ext>
            </p:extLst>
          </p:nvPr>
        </p:nvGraphicFramePr>
        <p:xfrm>
          <a:off x="566530" y="1212056"/>
          <a:ext cx="8120270" cy="4960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4360665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11378</TotalTime>
  <Words>701</Words>
  <Application>Microsoft Office PowerPoint</Application>
  <PresentationFormat>On-screen Show (4:3)</PresentationFormat>
  <Paragraphs>232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MS PGothic</vt:lpstr>
      <vt:lpstr>Arial</vt:lpstr>
      <vt:lpstr>Calibri</vt:lpstr>
      <vt:lpstr>Times New Roman</vt:lpstr>
      <vt:lpstr>Verdana</vt:lpstr>
      <vt:lpstr>Wingdings</vt:lpstr>
      <vt:lpstr>89_Prezentacija_templateLV</vt:lpstr>
      <vt:lpstr>NAP2020 īstenošanas progress vidusposms</vt:lpstr>
      <vt:lpstr>NAP2020 struktūra  </vt:lpstr>
      <vt:lpstr>NAP2020 struktūras izvērtējums  </vt:lpstr>
      <vt:lpstr>NAP2020 stratēģiskā daļa</vt:lpstr>
      <vt:lpstr>Sasaiste ar budžetu un ES fondu investīcijām</vt:lpstr>
      <vt:lpstr>ES fondu investīciju progress, milj. eiro  </vt:lpstr>
      <vt:lpstr>ES fondu investīcijas sadalījumā pa rīcības virzieniem, milj. eiro  </vt:lpstr>
      <vt:lpstr>Valsts budžeta investīcijas sadalījumā pa prioritātēm, milj. eiro </vt:lpstr>
      <vt:lpstr>Valsts budžeta investīcijas, sadalījumā pa rīcības virzieniem, milj. eiro </vt:lpstr>
      <vt:lpstr>Citas ārvalstu finanšu investīcijas, milj. eiro </vt:lpstr>
      <vt:lpstr>EKONOMIKAS IZAUGSMES mērķu sasniegšanas progress</vt:lpstr>
      <vt:lpstr>Ekonomika aug- makrolīmenis</vt:lpstr>
      <vt:lpstr>Izaicinājumi pastāv</vt:lpstr>
      <vt:lpstr>IENĀKUMU NEVIENLĪDZĪBAS MAZINĀŠANAS mērķu sasniegšanas progress</vt:lpstr>
      <vt:lpstr>Progresa novērtējums Nabadzības risku mazināšana</vt:lpstr>
      <vt:lpstr>DEMOGRĀFIJAS  mērķu sasniegšanas progress</vt:lpstr>
      <vt:lpstr>Progresa novērtējums Dzimstība</vt:lpstr>
      <vt:lpstr>Vājās vietas</vt:lpstr>
      <vt:lpstr>Progresa vērtējums</vt:lpstr>
      <vt:lpstr>NAP2020 ietekmes uz vidi novērtējums - secinājumi </vt:lpstr>
      <vt:lpstr>Turpmākā rīcība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Peteris Vilks</cp:lastModifiedBy>
  <cp:revision>597</cp:revision>
  <cp:lastPrinted>2015-06-03T07:39:59Z</cp:lastPrinted>
  <dcterms:created xsi:type="dcterms:W3CDTF">2014-11-20T14:46:47Z</dcterms:created>
  <dcterms:modified xsi:type="dcterms:W3CDTF">2017-11-08T07:43:10Z</dcterms:modified>
</cp:coreProperties>
</file>